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74" r:id="rId5"/>
    <p:sldId id="268" r:id="rId6"/>
    <p:sldId id="273" r:id="rId7"/>
    <p:sldId id="267" r:id="rId8"/>
    <p:sldId id="262" r:id="rId9"/>
    <p:sldId id="257" r:id="rId10"/>
    <p:sldId id="266" r:id="rId11"/>
    <p:sldId id="279" r:id="rId12"/>
    <p:sldId id="278" r:id="rId13"/>
    <p:sldId id="275" r:id="rId14"/>
    <p:sldId id="290" r:id="rId15"/>
    <p:sldId id="281" r:id="rId16"/>
    <p:sldId id="282" r:id="rId17"/>
    <p:sldId id="291" r:id="rId18"/>
    <p:sldId id="283" r:id="rId19"/>
    <p:sldId id="284" r:id="rId20"/>
    <p:sldId id="285" r:id="rId21"/>
    <p:sldId id="286" r:id="rId22"/>
    <p:sldId id="287" r:id="rId23"/>
    <p:sldId id="288" r:id="rId24"/>
    <p:sldId id="28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8744"/>
    <a:srgbClr val="000099"/>
    <a:srgbClr val="003399"/>
    <a:srgbClr val="002F8E"/>
    <a:srgbClr val="009E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5F703B-0CFA-4913-A9EC-1539FB328DBF}" v="7" dt="2023-11-12T13:37:31.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83" autoAdjust="0"/>
    <p:restoredTop sz="94660"/>
  </p:normalViewPr>
  <p:slideViewPr>
    <p:cSldViewPr snapToGrid="0">
      <p:cViewPr varScale="1">
        <p:scale>
          <a:sx n="70" d="100"/>
          <a:sy n="70" d="100"/>
        </p:scale>
        <p:origin x="1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Cecilia Romoleroux" userId="4a90d7df-9351-4a0a-b647-4f80adb62fc2" providerId="ADAL" clId="{665F703B-0CFA-4913-A9EC-1539FB328DBF}"/>
    <pc:docChg chg="undo custSel modSld">
      <pc:chgData name="Maria Cecilia Romoleroux" userId="4a90d7df-9351-4a0a-b647-4f80adb62fc2" providerId="ADAL" clId="{665F703B-0CFA-4913-A9EC-1539FB328DBF}" dt="2023-11-12T13:37:31.371" v="45"/>
      <pc:docMkLst>
        <pc:docMk/>
      </pc:docMkLst>
      <pc:sldChg chg="modSp mod">
        <pc:chgData name="Maria Cecilia Romoleroux" userId="4a90d7df-9351-4a0a-b647-4f80adb62fc2" providerId="ADAL" clId="{665F703B-0CFA-4913-A9EC-1539FB328DBF}" dt="2023-11-12T13:32:23.259" v="25" actId="1076"/>
        <pc:sldMkLst>
          <pc:docMk/>
          <pc:sldMk cId="636378581" sldId="282"/>
        </pc:sldMkLst>
        <pc:spChg chg="mod">
          <ac:chgData name="Maria Cecilia Romoleroux" userId="4a90d7df-9351-4a0a-b647-4f80adb62fc2" providerId="ADAL" clId="{665F703B-0CFA-4913-A9EC-1539FB328DBF}" dt="2023-11-12T13:32:23.259" v="25" actId="1076"/>
          <ac:spMkLst>
            <pc:docMk/>
            <pc:sldMk cId="636378581" sldId="282"/>
            <ac:spMk id="30" creationId="{A7300509-F61C-5892-21EB-164C75FD832B}"/>
          </ac:spMkLst>
        </pc:spChg>
      </pc:sldChg>
      <pc:sldChg chg="addSp delSp modSp mod">
        <pc:chgData name="Maria Cecilia Romoleroux" userId="4a90d7df-9351-4a0a-b647-4f80adb62fc2" providerId="ADAL" clId="{665F703B-0CFA-4913-A9EC-1539FB328DBF}" dt="2023-11-12T13:26:49.759" v="8" actId="1076"/>
        <pc:sldMkLst>
          <pc:docMk/>
          <pc:sldMk cId="2372334108" sldId="283"/>
        </pc:sldMkLst>
        <pc:spChg chg="del">
          <ac:chgData name="Maria Cecilia Romoleroux" userId="4a90d7df-9351-4a0a-b647-4f80adb62fc2" providerId="ADAL" clId="{665F703B-0CFA-4913-A9EC-1539FB328DBF}" dt="2023-11-12T13:26:00.136" v="0"/>
          <ac:spMkLst>
            <pc:docMk/>
            <pc:sldMk cId="2372334108" sldId="283"/>
            <ac:spMk id="3" creationId="{7B85060C-F088-E7DB-BD1C-98FF200F8715}"/>
          </ac:spMkLst>
        </pc:spChg>
        <pc:spChg chg="add mod">
          <ac:chgData name="Maria Cecilia Romoleroux" userId="4a90d7df-9351-4a0a-b647-4f80adb62fc2" providerId="ADAL" clId="{665F703B-0CFA-4913-A9EC-1539FB328DBF}" dt="2023-11-12T13:26:43.937" v="7"/>
          <ac:spMkLst>
            <pc:docMk/>
            <pc:sldMk cId="2372334108" sldId="283"/>
            <ac:spMk id="7" creationId="{057A20DD-88C1-993F-C21E-5BBADC2585A2}"/>
          </ac:spMkLst>
        </pc:spChg>
        <pc:picChg chg="add mod">
          <ac:chgData name="Maria Cecilia Romoleroux" userId="4a90d7df-9351-4a0a-b647-4f80adb62fc2" providerId="ADAL" clId="{665F703B-0CFA-4913-A9EC-1539FB328DBF}" dt="2023-11-12T13:26:49.759" v="8" actId="1076"/>
          <ac:picMkLst>
            <pc:docMk/>
            <pc:sldMk cId="2372334108" sldId="283"/>
            <ac:picMk id="11" creationId="{13F9DBC9-3C60-1ED4-D49C-6977F5943C7D}"/>
          </ac:picMkLst>
        </pc:picChg>
      </pc:sldChg>
      <pc:sldChg chg="addSp modSp mod">
        <pc:chgData name="Maria Cecilia Romoleroux" userId="4a90d7df-9351-4a0a-b647-4f80adb62fc2" providerId="ADAL" clId="{665F703B-0CFA-4913-A9EC-1539FB328DBF}" dt="2023-11-12T13:29:00.125" v="16" actId="14100"/>
        <pc:sldMkLst>
          <pc:docMk/>
          <pc:sldMk cId="545930172" sldId="284"/>
        </pc:sldMkLst>
        <pc:spChg chg="mod">
          <ac:chgData name="Maria Cecilia Romoleroux" userId="4a90d7df-9351-4a0a-b647-4f80adb62fc2" providerId="ADAL" clId="{665F703B-0CFA-4913-A9EC-1539FB328DBF}" dt="2023-11-12T13:28:52.731" v="13" actId="20577"/>
          <ac:spMkLst>
            <pc:docMk/>
            <pc:sldMk cId="545930172" sldId="284"/>
            <ac:spMk id="3" creationId="{7B85060C-F088-E7DB-BD1C-98FF200F8715}"/>
          </ac:spMkLst>
        </pc:spChg>
        <pc:picChg chg="add mod">
          <ac:chgData name="Maria Cecilia Romoleroux" userId="4a90d7df-9351-4a0a-b647-4f80adb62fc2" providerId="ADAL" clId="{665F703B-0CFA-4913-A9EC-1539FB328DBF}" dt="2023-11-12T13:29:00.125" v="16" actId="14100"/>
          <ac:picMkLst>
            <pc:docMk/>
            <pc:sldMk cId="545930172" sldId="284"/>
            <ac:picMk id="7" creationId="{04E00190-1EF4-32DC-DC89-D1BEFDDEB362}"/>
          </ac:picMkLst>
        </pc:picChg>
      </pc:sldChg>
      <pc:sldChg chg="addSp modSp mod">
        <pc:chgData name="Maria Cecilia Romoleroux" userId="4a90d7df-9351-4a0a-b647-4f80adb62fc2" providerId="ADAL" clId="{665F703B-0CFA-4913-A9EC-1539FB328DBF}" dt="2023-11-12T13:31:49.211" v="23" actId="1076"/>
        <pc:sldMkLst>
          <pc:docMk/>
          <pc:sldMk cId="1561486078" sldId="285"/>
        </pc:sldMkLst>
        <pc:spChg chg="mod">
          <ac:chgData name="Maria Cecilia Romoleroux" userId="4a90d7df-9351-4a0a-b647-4f80adb62fc2" providerId="ADAL" clId="{665F703B-0CFA-4913-A9EC-1539FB328DBF}" dt="2023-11-12T13:31:46.059" v="21" actId="20577"/>
          <ac:spMkLst>
            <pc:docMk/>
            <pc:sldMk cId="1561486078" sldId="285"/>
            <ac:spMk id="3" creationId="{7B85060C-F088-E7DB-BD1C-98FF200F8715}"/>
          </ac:spMkLst>
        </pc:spChg>
        <pc:picChg chg="add mod">
          <ac:chgData name="Maria Cecilia Romoleroux" userId="4a90d7df-9351-4a0a-b647-4f80adb62fc2" providerId="ADAL" clId="{665F703B-0CFA-4913-A9EC-1539FB328DBF}" dt="2023-11-12T13:31:49.211" v="23" actId="1076"/>
          <ac:picMkLst>
            <pc:docMk/>
            <pc:sldMk cId="1561486078" sldId="285"/>
            <ac:picMk id="7" creationId="{30A94FAF-3505-7462-31CB-E69DE306AF77}"/>
          </ac:picMkLst>
        </pc:picChg>
      </pc:sldChg>
      <pc:sldChg chg="addSp modSp mod">
        <pc:chgData name="Maria Cecilia Romoleroux" userId="4a90d7df-9351-4a0a-b647-4f80adb62fc2" providerId="ADAL" clId="{665F703B-0CFA-4913-A9EC-1539FB328DBF}" dt="2023-11-12T13:33:34.280" v="33" actId="1076"/>
        <pc:sldMkLst>
          <pc:docMk/>
          <pc:sldMk cId="3448586229" sldId="286"/>
        </pc:sldMkLst>
        <pc:spChg chg="mod">
          <ac:chgData name="Maria Cecilia Romoleroux" userId="4a90d7df-9351-4a0a-b647-4f80adb62fc2" providerId="ADAL" clId="{665F703B-0CFA-4913-A9EC-1539FB328DBF}" dt="2023-11-12T13:33:30.719" v="31" actId="20577"/>
          <ac:spMkLst>
            <pc:docMk/>
            <pc:sldMk cId="3448586229" sldId="286"/>
            <ac:spMk id="3" creationId="{7B85060C-F088-E7DB-BD1C-98FF200F8715}"/>
          </ac:spMkLst>
        </pc:spChg>
        <pc:picChg chg="add mod">
          <ac:chgData name="Maria Cecilia Romoleroux" userId="4a90d7df-9351-4a0a-b647-4f80adb62fc2" providerId="ADAL" clId="{665F703B-0CFA-4913-A9EC-1539FB328DBF}" dt="2023-11-12T13:33:34.280" v="33" actId="1076"/>
          <ac:picMkLst>
            <pc:docMk/>
            <pc:sldMk cId="3448586229" sldId="286"/>
            <ac:picMk id="4" creationId="{5122153D-753F-B731-C1E3-B1C72EABB1F6}"/>
          </ac:picMkLst>
        </pc:picChg>
      </pc:sldChg>
      <pc:sldChg chg="addSp modSp mod">
        <pc:chgData name="Maria Cecilia Romoleroux" userId="4a90d7df-9351-4a0a-b647-4f80adb62fc2" providerId="ADAL" clId="{665F703B-0CFA-4913-A9EC-1539FB328DBF}" dt="2023-11-12T13:35:30.578" v="39" actId="1076"/>
        <pc:sldMkLst>
          <pc:docMk/>
          <pc:sldMk cId="3464727266" sldId="287"/>
        </pc:sldMkLst>
        <pc:spChg chg="mod">
          <ac:chgData name="Maria Cecilia Romoleroux" userId="4a90d7df-9351-4a0a-b647-4f80adb62fc2" providerId="ADAL" clId="{665F703B-0CFA-4913-A9EC-1539FB328DBF}" dt="2023-11-12T13:35:06.214" v="37"/>
          <ac:spMkLst>
            <pc:docMk/>
            <pc:sldMk cId="3464727266" sldId="287"/>
            <ac:spMk id="3" creationId="{7B85060C-F088-E7DB-BD1C-98FF200F8715}"/>
          </ac:spMkLst>
        </pc:spChg>
        <pc:picChg chg="add mod">
          <ac:chgData name="Maria Cecilia Romoleroux" userId="4a90d7df-9351-4a0a-b647-4f80adb62fc2" providerId="ADAL" clId="{665F703B-0CFA-4913-A9EC-1539FB328DBF}" dt="2023-11-12T13:35:30.578" v="39" actId="1076"/>
          <ac:picMkLst>
            <pc:docMk/>
            <pc:sldMk cId="3464727266" sldId="287"/>
            <ac:picMk id="4" creationId="{31A46A04-CE77-34E9-D09E-79BE2FFC8BAD}"/>
          </ac:picMkLst>
        </pc:picChg>
      </pc:sldChg>
      <pc:sldChg chg="addSp modSp mod">
        <pc:chgData name="Maria Cecilia Romoleroux" userId="4a90d7df-9351-4a0a-b647-4f80adb62fc2" providerId="ADAL" clId="{665F703B-0CFA-4913-A9EC-1539FB328DBF}" dt="2023-11-12T13:37:31.371" v="45"/>
        <pc:sldMkLst>
          <pc:docMk/>
          <pc:sldMk cId="643721060" sldId="288"/>
        </pc:sldMkLst>
        <pc:spChg chg="mod">
          <ac:chgData name="Maria Cecilia Romoleroux" userId="4a90d7df-9351-4a0a-b647-4f80adb62fc2" providerId="ADAL" clId="{665F703B-0CFA-4913-A9EC-1539FB328DBF}" dt="2023-11-12T13:37:30.395" v="44" actId="20577"/>
          <ac:spMkLst>
            <pc:docMk/>
            <pc:sldMk cId="643721060" sldId="288"/>
            <ac:spMk id="3" creationId="{7B85060C-F088-E7DB-BD1C-98FF200F8715}"/>
          </ac:spMkLst>
        </pc:spChg>
        <pc:picChg chg="add mod">
          <ac:chgData name="Maria Cecilia Romoleroux" userId="4a90d7df-9351-4a0a-b647-4f80adb62fc2" providerId="ADAL" clId="{665F703B-0CFA-4913-A9EC-1539FB328DBF}" dt="2023-11-12T13:37:31.371" v="45"/>
          <ac:picMkLst>
            <pc:docMk/>
            <pc:sldMk cId="643721060" sldId="288"/>
            <ac:picMk id="4" creationId="{F893E254-C112-30BB-7BE1-C668E6AEED8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FF32C4A-60F3-4C21-8D52-CFA4994B7E67}" type="datetimeFigureOut">
              <a:rPr lang="es-EC" smtClean="0"/>
              <a:t>12/11/2023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3DE022E-F918-4116-A46B-546CED6C03A4}" type="slidenum">
              <a:rPr lang="es-EC" smtClean="0"/>
              <a:t>‹#›</a:t>
            </a:fld>
            <a:endParaRPr lang="es-EC"/>
          </a:p>
        </p:txBody>
      </p:sp>
    </p:spTree>
    <p:extLst>
      <p:ext uri="{BB962C8B-B14F-4D97-AF65-F5344CB8AC3E}">
        <p14:creationId xmlns:p14="http://schemas.microsoft.com/office/powerpoint/2010/main" val="25625377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FF32C4A-60F3-4C21-8D52-CFA4994B7E67}" type="datetimeFigureOut">
              <a:rPr lang="es-EC" smtClean="0"/>
              <a:t>12/11/2023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3DE022E-F918-4116-A46B-546CED6C03A4}" type="slidenum">
              <a:rPr lang="es-EC" smtClean="0"/>
              <a:t>‹#›</a:t>
            </a:fld>
            <a:endParaRPr lang="es-EC"/>
          </a:p>
        </p:txBody>
      </p:sp>
    </p:spTree>
    <p:extLst>
      <p:ext uri="{BB962C8B-B14F-4D97-AF65-F5344CB8AC3E}">
        <p14:creationId xmlns:p14="http://schemas.microsoft.com/office/powerpoint/2010/main" val="241408561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FF32C4A-60F3-4C21-8D52-CFA4994B7E67}" type="datetimeFigureOut">
              <a:rPr lang="es-EC" smtClean="0"/>
              <a:t>12/11/2023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3DE022E-F918-4116-A46B-546CED6C03A4}" type="slidenum">
              <a:rPr lang="es-EC" smtClean="0"/>
              <a:t>‹#›</a:t>
            </a:fld>
            <a:endParaRPr lang="es-EC"/>
          </a:p>
        </p:txBody>
      </p:sp>
    </p:spTree>
    <p:extLst>
      <p:ext uri="{BB962C8B-B14F-4D97-AF65-F5344CB8AC3E}">
        <p14:creationId xmlns:p14="http://schemas.microsoft.com/office/powerpoint/2010/main" val="179372542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FF32C4A-60F3-4C21-8D52-CFA4994B7E67}" type="datetimeFigureOut">
              <a:rPr lang="es-EC" smtClean="0"/>
              <a:t>12/11/2023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3DE022E-F918-4116-A46B-546CED6C03A4}" type="slidenum">
              <a:rPr lang="es-EC" smtClean="0"/>
              <a:t>‹#›</a:t>
            </a:fld>
            <a:endParaRPr lang="es-EC"/>
          </a:p>
        </p:txBody>
      </p:sp>
    </p:spTree>
    <p:extLst>
      <p:ext uri="{BB962C8B-B14F-4D97-AF65-F5344CB8AC3E}">
        <p14:creationId xmlns:p14="http://schemas.microsoft.com/office/powerpoint/2010/main" val="375703588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FF32C4A-60F3-4C21-8D52-CFA4994B7E67}" type="datetimeFigureOut">
              <a:rPr lang="es-EC" smtClean="0"/>
              <a:t>12/11/2023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C3DE022E-F918-4116-A46B-546CED6C03A4}" type="slidenum">
              <a:rPr lang="es-EC" smtClean="0"/>
              <a:t>‹#›</a:t>
            </a:fld>
            <a:endParaRPr lang="es-EC"/>
          </a:p>
        </p:txBody>
      </p:sp>
    </p:spTree>
    <p:extLst>
      <p:ext uri="{BB962C8B-B14F-4D97-AF65-F5344CB8AC3E}">
        <p14:creationId xmlns:p14="http://schemas.microsoft.com/office/powerpoint/2010/main" val="418507924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FF32C4A-60F3-4C21-8D52-CFA4994B7E67}" type="datetimeFigureOut">
              <a:rPr lang="es-EC" smtClean="0"/>
              <a:t>12/11/2023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3DE022E-F918-4116-A46B-546CED6C03A4}" type="slidenum">
              <a:rPr lang="es-EC" smtClean="0"/>
              <a:t>‹#›</a:t>
            </a:fld>
            <a:endParaRPr lang="es-EC"/>
          </a:p>
        </p:txBody>
      </p:sp>
    </p:spTree>
    <p:extLst>
      <p:ext uri="{BB962C8B-B14F-4D97-AF65-F5344CB8AC3E}">
        <p14:creationId xmlns:p14="http://schemas.microsoft.com/office/powerpoint/2010/main" val="14538755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FF32C4A-60F3-4C21-8D52-CFA4994B7E67}" type="datetimeFigureOut">
              <a:rPr lang="es-EC" smtClean="0"/>
              <a:t>12/11/2023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C3DE022E-F918-4116-A46B-546CED6C03A4}" type="slidenum">
              <a:rPr lang="es-EC" smtClean="0"/>
              <a:t>‹#›</a:t>
            </a:fld>
            <a:endParaRPr lang="es-EC"/>
          </a:p>
        </p:txBody>
      </p:sp>
    </p:spTree>
    <p:extLst>
      <p:ext uri="{BB962C8B-B14F-4D97-AF65-F5344CB8AC3E}">
        <p14:creationId xmlns:p14="http://schemas.microsoft.com/office/powerpoint/2010/main" val="399222503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FF32C4A-60F3-4C21-8D52-CFA4994B7E67}" type="datetimeFigureOut">
              <a:rPr lang="es-EC" smtClean="0"/>
              <a:t>12/11/2023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C3DE022E-F918-4116-A46B-546CED6C03A4}" type="slidenum">
              <a:rPr lang="es-EC" smtClean="0"/>
              <a:t>‹#›</a:t>
            </a:fld>
            <a:endParaRPr lang="es-EC"/>
          </a:p>
        </p:txBody>
      </p:sp>
    </p:spTree>
    <p:extLst>
      <p:ext uri="{BB962C8B-B14F-4D97-AF65-F5344CB8AC3E}">
        <p14:creationId xmlns:p14="http://schemas.microsoft.com/office/powerpoint/2010/main" val="173171614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32C4A-60F3-4C21-8D52-CFA4994B7E67}" type="datetimeFigureOut">
              <a:rPr lang="es-EC" smtClean="0"/>
              <a:t>12/11/2023</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C3DE022E-F918-4116-A46B-546CED6C03A4}" type="slidenum">
              <a:rPr lang="es-EC" smtClean="0"/>
              <a:t>‹#›</a:t>
            </a:fld>
            <a:endParaRPr lang="es-EC"/>
          </a:p>
        </p:txBody>
      </p:sp>
    </p:spTree>
    <p:extLst>
      <p:ext uri="{BB962C8B-B14F-4D97-AF65-F5344CB8AC3E}">
        <p14:creationId xmlns:p14="http://schemas.microsoft.com/office/powerpoint/2010/main" val="20943631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FF32C4A-60F3-4C21-8D52-CFA4994B7E67}" type="datetimeFigureOut">
              <a:rPr lang="es-EC" smtClean="0"/>
              <a:t>12/11/2023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3DE022E-F918-4116-A46B-546CED6C03A4}" type="slidenum">
              <a:rPr lang="es-EC" smtClean="0"/>
              <a:t>‹#›</a:t>
            </a:fld>
            <a:endParaRPr lang="es-EC"/>
          </a:p>
        </p:txBody>
      </p:sp>
    </p:spTree>
    <p:extLst>
      <p:ext uri="{BB962C8B-B14F-4D97-AF65-F5344CB8AC3E}">
        <p14:creationId xmlns:p14="http://schemas.microsoft.com/office/powerpoint/2010/main" val="9726340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FF32C4A-60F3-4C21-8D52-CFA4994B7E67}" type="datetimeFigureOut">
              <a:rPr lang="es-EC" smtClean="0"/>
              <a:t>12/11/2023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C3DE022E-F918-4116-A46B-546CED6C03A4}" type="slidenum">
              <a:rPr lang="es-EC" smtClean="0"/>
              <a:t>‹#›</a:t>
            </a:fld>
            <a:endParaRPr lang="es-EC"/>
          </a:p>
        </p:txBody>
      </p:sp>
    </p:spTree>
    <p:extLst>
      <p:ext uri="{BB962C8B-B14F-4D97-AF65-F5344CB8AC3E}">
        <p14:creationId xmlns:p14="http://schemas.microsoft.com/office/powerpoint/2010/main" val="187293093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32C4A-60F3-4C21-8D52-CFA4994B7E67}" type="datetimeFigureOut">
              <a:rPr lang="es-EC" smtClean="0"/>
              <a:t>12/11/2023</a:t>
            </a:fld>
            <a:endParaRPr lang="es-EC"/>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E022E-F918-4116-A46B-546CED6C03A4}" type="slidenum">
              <a:rPr lang="es-EC" smtClean="0"/>
              <a:t>‹#›</a:t>
            </a:fld>
            <a:endParaRPr lang="es-EC"/>
          </a:p>
        </p:txBody>
      </p:sp>
    </p:spTree>
    <p:extLst>
      <p:ext uri="{BB962C8B-B14F-4D97-AF65-F5344CB8AC3E}">
        <p14:creationId xmlns:p14="http://schemas.microsoft.com/office/powerpoint/2010/main" val="29514885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4.jpeg"/><Relationship Id="rId18" Type="http://schemas.openxmlformats.org/officeDocument/2006/relationships/image" Target="../media/image19.jpg"/><Relationship Id="rId3" Type="http://schemas.openxmlformats.org/officeDocument/2006/relationships/image" Target="../media/image8.jpg"/><Relationship Id="rId21" Type="http://schemas.openxmlformats.org/officeDocument/2006/relationships/image" Target="../media/image22.jpg"/><Relationship Id="rId7" Type="http://schemas.openxmlformats.org/officeDocument/2006/relationships/image" Target="../media/image4.png"/><Relationship Id="rId12" Type="http://schemas.openxmlformats.org/officeDocument/2006/relationships/image" Target="../media/image13.jpg"/><Relationship Id="rId17" Type="http://schemas.openxmlformats.org/officeDocument/2006/relationships/image" Target="../media/image18.jpg"/><Relationship Id="rId2" Type="http://schemas.openxmlformats.org/officeDocument/2006/relationships/image" Target="../media/image7.jpeg"/><Relationship Id="rId16" Type="http://schemas.openxmlformats.org/officeDocument/2006/relationships/image" Target="../media/image17.png"/><Relationship Id="rId20"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12.jpg"/><Relationship Id="rId5" Type="http://schemas.openxmlformats.org/officeDocument/2006/relationships/image" Target="../media/image1.png"/><Relationship Id="rId15" Type="http://schemas.openxmlformats.org/officeDocument/2006/relationships/image" Target="../media/image16.jpg"/><Relationship Id="rId23" Type="http://schemas.openxmlformats.org/officeDocument/2006/relationships/image" Target="../media/image24.jp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10.png"/><Relationship Id="rId14" Type="http://schemas.openxmlformats.org/officeDocument/2006/relationships/image" Target="../media/image15.jpg"/><Relationship Id="rId22"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45298C-6131-C196-CB1A-007FF8E3B968}"/>
              </a:ext>
            </a:extLst>
          </p:cNvPr>
          <p:cNvSpPr>
            <a:spLocks noGrp="1"/>
          </p:cNvSpPr>
          <p:nvPr>
            <p:ph type="ctrTitle"/>
          </p:nvPr>
        </p:nvSpPr>
        <p:spPr>
          <a:xfrm>
            <a:off x="-299720" y="2646680"/>
            <a:ext cx="8544560" cy="1981200"/>
          </a:xfrm>
        </p:spPr>
        <p:txBody>
          <a:bodyPr>
            <a:normAutofit/>
          </a:bodyPr>
          <a:lstStyle/>
          <a:p>
            <a:r>
              <a:rPr lang="es-EC" sz="2600" b="1" dirty="0">
                <a:solidFill>
                  <a:srgbClr val="000099"/>
                </a:solidFill>
                <a:latin typeface="Helvetica" panose="020B0604020202020204" pitchFamily="34" charset="0"/>
                <a:cs typeface="Helvetica" panose="020B0604020202020204" pitchFamily="34" charset="0"/>
              </a:rPr>
              <a:t>CONCURSO DE RECONOCIMIENTO </a:t>
            </a:r>
            <a:br>
              <a:rPr lang="es-EC" sz="2600" b="1" dirty="0">
                <a:solidFill>
                  <a:srgbClr val="000099"/>
                </a:solidFill>
                <a:latin typeface="Helvetica" panose="020B0604020202020204" pitchFamily="34" charset="0"/>
                <a:cs typeface="Helvetica" panose="020B0604020202020204" pitchFamily="34" charset="0"/>
              </a:rPr>
            </a:br>
            <a:r>
              <a:rPr lang="es-EC" sz="3600" b="1" dirty="0">
                <a:solidFill>
                  <a:srgbClr val="000099"/>
                </a:solidFill>
                <a:latin typeface="Helvetica" panose="020B0604020202020204" pitchFamily="34" charset="0"/>
                <a:cs typeface="Helvetica" panose="020B0604020202020204" pitchFamily="34" charset="0"/>
              </a:rPr>
              <a:t>LOS MEJORES </a:t>
            </a:r>
            <a:br>
              <a:rPr lang="es-EC" sz="3600" b="1" dirty="0">
                <a:solidFill>
                  <a:srgbClr val="000099"/>
                </a:solidFill>
                <a:latin typeface="Helvetica" panose="020B0604020202020204" pitchFamily="34" charset="0"/>
                <a:cs typeface="Helvetica" panose="020B0604020202020204" pitchFamily="34" charset="0"/>
              </a:rPr>
            </a:br>
            <a:r>
              <a:rPr lang="es-EC" sz="3600" b="1" dirty="0">
                <a:solidFill>
                  <a:srgbClr val="000099"/>
                </a:solidFill>
                <a:latin typeface="Helvetica" panose="020B0604020202020204" pitchFamily="34" charset="0"/>
                <a:cs typeface="Helvetica" panose="020B0604020202020204" pitchFamily="34" charset="0"/>
              </a:rPr>
              <a:t>DISEÑOS INDUSTRIALES</a:t>
            </a:r>
            <a:br>
              <a:rPr lang="es-EC" sz="3600" b="1" dirty="0">
                <a:solidFill>
                  <a:srgbClr val="000099"/>
                </a:solidFill>
                <a:latin typeface="Helvetica" panose="020B0604020202020204" pitchFamily="34" charset="0"/>
                <a:cs typeface="Helvetica" panose="020B0604020202020204" pitchFamily="34" charset="0"/>
              </a:rPr>
            </a:br>
            <a:r>
              <a:rPr lang="es-EC" sz="3600" b="1" dirty="0">
                <a:solidFill>
                  <a:srgbClr val="000099"/>
                </a:solidFill>
                <a:latin typeface="Helvetica" panose="020B0604020202020204" pitchFamily="34" charset="0"/>
                <a:cs typeface="Helvetica" panose="020B0604020202020204" pitchFamily="34" charset="0"/>
              </a:rPr>
              <a:t>MEXICO-COLOMBIA-GUATEMALA</a:t>
            </a:r>
          </a:p>
        </p:txBody>
      </p:sp>
      <p:pic>
        <p:nvPicPr>
          <p:cNvPr id="1028" name="Picture 4" descr="ASIPI Academia">
            <a:extLst>
              <a:ext uri="{FF2B5EF4-FFF2-40B4-BE49-F238E27FC236}">
                <a16:creationId xmlns:a16="http://schemas.microsoft.com/office/drawing/2014/main" id="{6F2B63CF-BD7C-9F70-A3CB-34EE43D4E0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9686593" y="182864"/>
            <a:ext cx="1219095" cy="1474936"/>
          </a:xfrm>
          <a:prstGeom prst="rect">
            <a:avLst/>
          </a:prstGeom>
          <a:noFill/>
          <a:extLst>
            <a:ext uri="{909E8E84-426E-40DD-AFC4-6F175D3DCCD1}">
              <a14:hiddenFill xmlns:a14="http://schemas.microsoft.com/office/drawing/2010/main">
                <a:solidFill>
                  <a:srgbClr val="FFFFFF"/>
                </a:solidFill>
              </a14:hiddenFill>
            </a:ext>
          </a:extLst>
        </p:spPr>
      </p:pic>
      <p:sp>
        <p:nvSpPr>
          <p:cNvPr id="11" name="Diagrama de flujo: entrada manual 10">
            <a:extLst>
              <a:ext uri="{FF2B5EF4-FFF2-40B4-BE49-F238E27FC236}">
                <a16:creationId xmlns:a16="http://schemas.microsoft.com/office/drawing/2014/main" id="{08B94158-C421-A325-CE22-942B49B12A9C}"/>
              </a:ext>
            </a:extLst>
          </p:cNvPr>
          <p:cNvSpPr/>
          <p:nvPr/>
        </p:nvSpPr>
        <p:spPr>
          <a:xfrm rot="10800000">
            <a:off x="0" y="0"/>
            <a:ext cx="7945120" cy="1818291"/>
          </a:xfrm>
          <a:prstGeom prst="flowChartManualInput">
            <a:avLst/>
          </a:prstGeom>
          <a:solidFill>
            <a:srgbClr val="002F8E"/>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Diagrama de flujo: entrada manual 12">
            <a:extLst>
              <a:ext uri="{FF2B5EF4-FFF2-40B4-BE49-F238E27FC236}">
                <a16:creationId xmlns:a16="http://schemas.microsoft.com/office/drawing/2014/main" id="{BE6B518B-8D43-DEC5-DB45-E930E0D3F9CE}"/>
              </a:ext>
            </a:extLst>
          </p:cNvPr>
          <p:cNvSpPr/>
          <p:nvPr/>
        </p:nvSpPr>
        <p:spPr>
          <a:xfrm>
            <a:off x="0" y="5707117"/>
            <a:ext cx="8113986" cy="1150882"/>
          </a:xfrm>
          <a:prstGeom prst="flowChartManualInput">
            <a:avLst/>
          </a:prstGeom>
          <a:solidFill>
            <a:srgbClr val="009E4A"/>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009E4A"/>
              </a:solidFill>
            </a:endParaRPr>
          </a:p>
        </p:txBody>
      </p:sp>
      <p:pic>
        <p:nvPicPr>
          <p:cNvPr id="17" name="Imagen 16">
            <a:extLst>
              <a:ext uri="{FF2B5EF4-FFF2-40B4-BE49-F238E27FC236}">
                <a16:creationId xmlns:a16="http://schemas.microsoft.com/office/drawing/2014/main" id="{5CB8ED51-3508-A8B1-6071-890F3BD8EE8D}"/>
              </a:ext>
            </a:extLst>
          </p:cNvPr>
          <p:cNvPicPr>
            <a:picLocks noChangeAspect="1"/>
          </p:cNvPicPr>
          <p:nvPr/>
        </p:nvPicPr>
        <p:blipFill>
          <a:blip r:embed="rId3"/>
          <a:stretch>
            <a:fillRect/>
          </a:stretch>
        </p:blipFill>
        <p:spPr>
          <a:xfrm>
            <a:off x="9686593" y="2036557"/>
            <a:ext cx="1219095" cy="1608440"/>
          </a:xfrm>
          <a:prstGeom prst="rect">
            <a:avLst/>
          </a:prstGeom>
        </p:spPr>
      </p:pic>
      <p:pic>
        <p:nvPicPr>
          <p:cNvPr id="3" name="object 17">
            <a:extLst>
              <a:ext uri="{FF2B5EF4-FFF2-40B4-BE49-F238E27FC236}">
                <a16:creationId xmlns:a16="http://schemas.microsoft.com/office/drawing/2014/main" id="{1DEE88CA-8DB8-0D24-F9D9-53758C2B4096}"/>
              </a:ext>
            </a:extLst>
          </p:cNvPr>
          <p:cNvPicPr/>
          <p:nvPr/>
        </p:nvPicPr>
        <p:blipFill>
          <a:blip r:embed="rId4" cstate="print"/>
          <a:stretch>
            <a:fillRect/>
          </a:stretch>
        </p:blipFill>
        <p:spPr>
          <a:xfrm>
            <a:off x="9173991" y="5735670"/>
            <a:ext cx="2244298" cy="919701"/>
          </a:xfrm>
          <a:prstGeom prst="rect">
            <a:avLst/>
          </a:prstGeom>
        </p:spPr>
      </p:pic>
      <p:pic>
        <p:nvPicPr>
          <p:cNvPr id="4" name="Imagen 3" descr="Imagen que contiene Icono&#10;&#10;Descripción generada automáticamente">
            <a:extLst>
              <a:ext uri="{FF2B5EF4-FFF2-40B4-BE49-F238E27FC236}">
                <a16:creationId xmlns:a16="http://schemas.microsoft.com/office/drawing/2014/main" id="{606E88F0-711B-FA32-B3F8-E208537CDA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1073" y="4023754"/>
            <a:ext cx="1410134" cy="1410134"/>
          </a:xfrm>
          <a:prstGeom prst="rect">
            <a:avLst/>
          </a:prstGeom>
        </p:spPr>
      </p:pic>
    </p:spTree>
    <p:extLst>
      <p:ext uri="{BB962C8B-B14F-4D97-AF65-F5344CB8AC3E}">
        <p14:creationId xmlns:p14="http://schemas.microsoft.com/office/powerpoint/2010/main" val="338544027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Picture 4" descr="ASIPI Academia">
            <a:extLst>
              <a:ext uri="{FF2B5EF4-FFF2-40B4-BE49-F238E27FC236}">
                <a16:creationId xmlns:a16="http://schemas.microsoft.com/office/drawing/2014/main" id="{EBFD66FA-C8B6-A0CA-D72C-AC9653176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472975" y="371940"/>
            <a:ext cx="630145" cy="76347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4F2F664-204F-3059-8632-E42787D22CB4}"/>
              </a:ext>
            </a:extLst>
          </p:cNvPr>
          <p:cNvPicPr>
            <a:picLocks noChangeAspect="1"/>
          </p:cNvPicPr>
          <p:nvPr/>
        </p:nvPicPr>
        <p:blipFill>
          <a:blip r:embed="rId3"/>
          <a:stretch>
            <a:fillRect/>
          </a:stretch>
        </p:blipFill>
        <p:spPr>
          <a:xfrm>
            <a:off x="2681437" y="304017"/>
            <a:ext cx="630145" cy="831396"/>
          </a:xfrm>
          <a:prstGeom prst="rect">
            <a:avLst/>
          </a:prstGeom>
        </p:spPr>
      </p:pic>
      <p:pic>
        <p:nvPicPr>
          <p:cNvPr id="6" name="Imagen 5" descr="Imagen que contiene Icono&#10;&#10;Descripción generada automáticamente">
            <a:extLst>
              <a:ext uri="{FF2B5EF4-FFF2-40B4-BE49-F238E27FC236}">
                <a16:creationId xmlns:a16="http://schemas.microsoft.com/office/drawing/2014/main" id="{6C9FA270-B886-F51B-B728-296F28422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1867" y="278839"/>
            <a:ext cx="856574" cy="856574"/>
          </a:xfrm>
          <a:prstGeom prst="rect">
            <a:avLst/>
          </a:prstGeom>
        </p:spPr>
      </p:pic>
      <p:pic>
        <p:nvPicPr>
          <p:cNvPr id="10" name="object 17">
            <a:extLst>
              <a:ext uri="{FF2B5EF4-FFF2-40B4-BE49-F238E27FC236}">
                <a16:creationId xmlns:a16="http://schemas.microsoft.com/office/drawing/2014/main" id="{EC4150DB-C1A7-0C01-F9FF-74F59B8CB632}"/>
              </a:ext>
            </a:extLst>
          </p:cNvPr>
          <p:cNvPicPr/>
          <p:nvPr/>
        </p:nvPicPr>
        <p:blipFill>
          <a:blip r:embed="rId5" cstate="print"/>
          <a:stretch>
            <a:fillRect/>
          </a:stretch>
        </p:blipFill>
        <p:spPr>
          <a:xfrm>
            <a:off x="5118143" y="371940"/>
            <a:ext cx="1526497" cy="613312"/>
          </a:xfrm>
          <a:prstGeom prst="rect">
            <a:avLst/>
          </a:prstGeom>
        </p:spPr>
      </p:pic>
      <p:sp>
        <p:nvSpPr>
          <p:cNvPr id="12" name="Marcador de contenido 2">
            <a:extLst>
              <a:ext uri="{FF2B5EF4-FFF2-40B4-BE49-F238E27FC236}">
                <a16:creationId xmlns:a16="http://schemas.microsoft.com/office/drawing/2014/main" id="{A0ACBF2D-B86C-F52D-782E-4FE325A656E4}"/>
              </a:ext>
            </a:extLst>
          </p:cNvPr>
          <p:cNvSpPr txBox="1">
            <a:spLocks/>
          </p:cNvSpPr>
          <p:nvPr/>
        </p:nvSpPr>
        <p:spPr>
          <a:xfrm>
            <a:off x="949585" y="1345013"/>
            <a:ext cx="10970416" cy="4627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dirty="0">
                <a:solidFill>
                  <a:srgbClr val="000099"/>
                </a:solidFill>
                <a:latin typeface="Montserrat" panose="020B0604020202020204" pitchFamily="2" charset="0"/>
                <a:cs typeface="Helvetica" panose="020B0604020202020204" pitchFamily="34" charset="0"/>
              </a:rPr>
              <a:t>Finalistas:    </a:t>
            </a:r>
            <a:r>
              <a:rPr lang="pt-BR" b="1" dirty="0">
                <a:solidFill>
                  <a:srgbClr val="000099"/>
                </a:solidFill>
                <a:latin typeface="Montserrat" panose="020B0604020202020204" pitchFamily="2" charset="0"/>
                <a:cs typeface="Helvetica" panose="020B0604020202020204" pitchFamily="34" charset="0"/>
              </a:rPr>
              <a:t>Celestial Home/Celestial Kids - Lina Uribe</a:t>
            </a:r>
          </a:p>
          <a:p>
            <a:pPr marL="0" indent="0" algn="ctr">
              <a:buFont typeface="Arial" panose="020B0604020202020204" pitchFamily="34" charset="0"/>
              <a:buNone/>
            </a:pPr>
            <a:endParaRPr lang="es-MX" dirty="0">
              <a:solidFill>
                <a:srgbClr val="000099"/>
              </a:solidFill>
              <a:latin typeface="Helvetica" panose="020B0604020202020204" pitchFamily="34" charset="0"/>
              <a:cs typeface="Helvetica" panose="020B0604020202020204" pitchFamily="34" charset="0"/>
            </a:endParaRPr>
          </a:p>
        </p:txBody>
      </p:sp>
      <p:pic>
        <p:nvPicPr>
          <p:cNvPr id="14" name="Imagen 13">
            <a:extLst>
              <a:ext uri="{FF2B5EF4-FFF2-40B4-BE49-F238E27FC236}">
                <a16:creationId xmlns:a16="http://schemas.microsoft.com/office/drawing/2014/main" id="{22545887-516F-BD12-4722-8505AB071E7A}"/>
              </a:ext>
            </a:extLst>
          </p:cNvPr>
          <p:cNvPicPr>
            <a:picLocks noChangeAspect="1"/>
          </p:cNvPicPr>
          <p:nvPr/>
        </p:nvPicPr>
        <p:blipFill>
          <a:blip r:embed="rId6"/>
          <a:stretch>
            <a:fillRect/>
          </a:stretch>
        </p:blipFill>
        <p:spPr>
          <a:xfrm>
            <a:off x="1604905" y="2386991"/>
            <a:ext cx="2450531" cy="1577994"/>
          </a:xfrm>
          <a:prstGeom prst="rect">
            <a:avLst/>
          </a:prstGeom>
        </p:spPr>
      </p:pic>
      <p:sp>
        <p:nvSpPr>
          <p:cNvPr id="19" name="CuadroTexto 18">
            <a:extLst>
              <a:ext uri="{FF2B5EF4-FFF2-40B4-BE49-F238E27FC236}">
                <a16:creationId xmlns:a16="http://schemas.microsoft.com/office/drawing/2014/main" id="{ECCE2FFE-2C7E-F771-47DF-948F98EDBAC5}"/>
              </a:ext>
            </a:extLst>
          </p:cNvPr>
          <p:cNvSpPr txBox="1"/>
          <p:nvPr/>
        </p:nvSpPr>
        <p:spPr>
          <a:xfrm>
            <a:off x="4316022" y="1956532"/>
            <a:ext cx="7432021" cy="3046988"/>
          </a:xfrm>
          <a:prstGeom prst="rect">
            <a:avLst/>
          </a:prstGeom>
          <a:noFill/>
        </p:spPr>
        <p:txBody>
          <a:bodyPr wrap="square" rtlCol="0">
            <a:spAutoFit/>
          </a:bodyPr>
          <a:lstStyle/>
          <a:p>
            <a:pPr algn="just"/>
            <a:r>
              <a:rPr lang="es-ES" sz="3200" dirty="0">
                <a:latin typeface="Aldhabi" panose="020F0502020204030204" pitchFamily="2" charset="-78"/>
                <a:cs typeface="Aldhabi" panose="020F0502020204030204" pitchFamily="2" charset="-78"/>
              </a:rPr>
              <a:t>Productos para el cuidado capilar, creados con ingredientes naturales y veganos que cuidan el cabello de los niños, mientras aportan al cuidado del medio ambiente. El estuche está elaborado en lona poliéster, con sublimación personalizada en la parte posterior, lateral y agarre, vinilo transparente al frente, que permite guardar los productos de línea diaria.</a:t>
            </a:r>
            <a:endParaRPr lang="es-EC" sz="3200" dirty="0">
              <a:latin typeface="Aldhabi" panose="020F0502020204030204" pitchFamily="2" charset="-78"/>
              <a:cs typeface="Aldhabi" panose="020F0502020204030204" pitchFamily="2" charset="-78"/>
            </a:endParaRPr>
          </a:p>
        </p:txBody>
      </p:sp>
      <p:pic>
        <p:nvPicPr>
          <p:cNvPr id="25" name="Imagen 24">
            <a:extLst>
              <a:ext uri="{FF2B5EF4-FFF2-40B4-BE49-F238E27FC236}">
                <a16:creationId xmlns:a16="http://schemas.microsoft.com/office/drawing/2014/main" id="{05AFED93-A995-4971-5B20-B7996B6BDB53}"/>
              </a:ext>
            </a:extLst>
          </p:cNvPr>
          <p:cNvPicPr>
            <a:picLocks noChangeAspect="1"/>
          </p:cNvPicPr>
          <p:nvPr/>
        </p:nvPicPr>
        <p:blipFill>
          <a:blip r:embed="rId7"/>
          <a:stretch>
            <a:fillRect/>
          </a:stretch>
        </p:blipFill>
        <p:spPr>
          <a:xfrm flipH="1">
            <a:off x="1535208" y="4301001"/>
            <a:ext cx="2589926" cy="1770666"/>
          </a:xfrm>
          <a:prstGeom prst="rect">
            <a:avLst/>
          </a:prstGeom>
        </p:spPr>
      </p:pic>
      <p:pic>
        <p:nvPicPr>
          <p:cNvPr id="27" name="Imagen 26">
            <a:extLst>
              <a:ext uri="{FF2B5EF4-FFF2-40B4-BE49-F238E27FC236}">
                <a16:creationId xmlns:a16="http://schemas.microsoft.com/office/drawing/2014/main" id="{04B46E1B-52BB-5DEB-E079-690F6B959409}"/>
              </a:ext>
            </a:extLst>
          </p:cNvPr>
          <p:cNvPicPr>
            <a:picLocks noChangeAspect="1"/>
          </p:cNvPicPr>
          <p:nvPr/>
        </p:nvPicPr>
        <p:blipFill>
          <a:blip r:embed="rId8"/>
          <a:stretch>
            <a:fillRect/>
          </a:stretch>
        </p:blipFill>
        <p:spPr>
          <a:xfrm>
            <a:off x="6096001" y="4972223"/>
            <a:ext cx="2905760" cy="1500469"/>
          </a:xfrm>
          <a:prstGeom prst="rect">
            <a:avLst/>
          </a:prstGeom>
        </p:spPr>
      </p:pic>
      <p:sp>
        <p:nvSpPr>
          <p:cNvPr id="30" name="CuadroTexto 29">
            <a:extLst>
              <a:ext uri="{FF2B5EF4-FFF2-40B4-BE49-F238E27FC236}">
                <a16:creationId xmlns:a16="http://schemas.microsoft.com/office/drawing/2014/main" id="{A7300509-F61C-5892-21EB-164C75FD832B}"/>
              </a:ext>
            </a:extLst>
          </p:cNvPr>
          <p:cNvSpPr txBox="1"/>
          <p:nvPr/>
        </p:nvSpPr>
        <p:spPr>
          <a:xfrm>
            <a:off x="7363561" y="420402"/>
            <a:ext cx="2428240" cy="523220"/>
          </a:xfrm>
          <a:prstGeom prst="rect">
            <a:avLst/>
          </a:prstGeom>
          <a:noFill/>
        </p:spPr>
        <p:txBody>
          <a:bodyPr wrap="square" rtlCol="0">
            <a:spAutoFit/>
          </a:bodyPr>
          <a:lstStyle/>
          <a:p>
            <a:r>
              <a:rPr lang="es-EC" sz="2800" b="1" u="sng" dirty="0">
                <a:solidFill>
                  <a:srgbClr val="000099"/>
                </a:solidFill>
                <a:latin typeface="Montserrat" panose="020B0604020202020204" pitchFamily="2" charset="0"/>
                <a:cs typeface="Helvetica" panose="020B0604020202020204" pitchFamily="34" charset="0"/>
              </a:rPr>
              <a:t>Estuche CK</a:t>
            </a:r>
          </a:p>
        </p:txBody>
      </p:sp>
      <p:pic>
        <p:nvPicPr>
          <p:cNvPr id="31" name="Imagen 30">
            <a:extLst>
              <a:ext uri="{FF2B5EF4-FFF2-40B4-BE49-F238E27FC236}">
                <a16:creationId xmlns:a16="http://schemas.microsoft.com/office/drawing/2014/main" id="{AA1503BF-E157-7BB6-3809-96EA94543A3F}"/>
              </a:ext>
            </a:extLst>
          </p:cNvPr>
          <p:cNvPicPr>
            <a:picLocks noChangeAspect="1"/>
          </p:cNvPicPr>
          <p:nvPr/>
        </p:nvPicPr>
        <p:blipFill>
          <a:blip r:embed="rId9"/>
          <a:stretch>
            <a:fillRect/>
          </a:stretch>
        </p:blipFill>
        <p:spPr>
          <a:xfrm>
            <a:off x="10220959" y="365601"/>
            <a:ext cx="1106609" cy="763474"/>
          </a:xfrm>
          <a:prstGeom prst="rect">
            <a:avLst/>
          </a:prstGeom>
        </p:spPr>
      </p:pic>
    </p:spTree>
    <p:extLst>
      <p:ext uri="{BB962C8B-B14F-4D97-AF65-F5344CB8AC3E}">
        <p14:creationId xmlns:p14="http://schemas.microsoft.com/office/powerpoint/2010/main" val="169952324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Picture 4" descr="ASIPI Academia">
            <a:extLst>
              <a:ext uri="{FF2B5EF4-FFF2-40B4-BE49-F238E27FC236}">
                <a16:creationId xmlns:a16="http://schemas.microsoft.com/office/drawing/2014/main" id="{EBFD66FA-C8B6-A0CA-D72C-AC9653176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472975" y="371940"/>
            <a:ext cx="630145" cy="76347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4F2F664-204F-3059-8632-E42787D22CB4}"/>
              </a:ext>
            </a:extLst>
          </p:cNvPr>
          <p:cNvPicPr>
            <a:picLocks noChangeAspect="1"/>
          </p:cNvPicPr>
          <p:nvPr/>
        </p:nvPicPr>
        <p:blipFill>
          <a:blip r:embed="rId3"/>
          <a:stretch>
            <a:fillRect/>
          </a:stretch>
        </p:blipFill>
        <p:spPr>
          <a:xfrm>
            <a:off x="2681437" y="304017"/>
            <a:ext cx="630145" cy="831396"/>
          </a:xfrm>
          <a:prstGeom prst="rect">
            <a:avLst/>
          </a:prstGeom>
        </p:spPr>
      </p:pic>
      <p:pic>
        <p:nvPicPr>
          <p:cNvPr id="6" name="Imagen 5" descr="Imagen que contiene Icono&#10;&#10;Descripción generada automáticamente">
            <a:extLst>
              <a:ext uri="{FF2B5EF4-FFF2-40B4-BE49-F238E27FC236}">
                <a16:creationId xmlns:a16="http://schemas.microsoft.com/office/drawing/2014/main" id="{6C9FA270-B886-F51B-B728-296F28422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1867" y="278839"/>
            <a:ext cx="856574" cy="856574"/>
          </a:xfrm>
          <a:prstGeom prst="rect">
            <a:avLst/>
          </a:prstGeom>
        </p:spPr>
      </p:pic>
      <p:pic>
        <p:nvPicPr>
          <p:cNvPr id="10" name="object 17">
            <a:extLst>
              <a:ext uri="{FF2B5EF4-FFF2-40B4-BE49-F238E27FC236}">
                <a16:creationId xmlns:a16="http://schemas.microsoft.com/office/drawing/2014/main" id="{EC4150DB-C1A7-0C01-F9FF-74F59B8CB632}"/>
              </a:ext>
            </a:extLst>
          </p:cNvPr>
          <p:cNvPicPr/>
          <p:nvPr/>
        </p:nvPicPr>
        <p:blipFill>
          <a:blip r:embed="rId5" cstate="print"/>
          <a:stretch>
            <a:fillRect/>
          </a:stretch>
        </p:blipFill>
        <p:spPr>
          <a:xfrm>
            <a:off x="5118143" y="371940"/>
            <a:ext cx="1526497" cy="613312"/>
          </a:xfrm>
          <a:prstGeom prst="rect">
            <a:avLst/>
          </a:prstGeom>
        </p:spPr>
      </p:pic>
      <p:sp>
        <p:nvSpPr>
          <p:cNvPr id="12" name="Marcador de contenido 2">
            <a:extLst>
              <a:ext uri="{FF2B5EF4-FFF2-40B4-BE49-F238E27FC236}">
                <a16:creationId xmlns:a16="http://schemas.microsoft.com/office/drawing/2014/main" id="{A0ACBF2D-B86C-F52D-782E-4FE325A656E4}"/>
              </a:ext>
            </a:extLst>
          </p:cNvPr>
          <p:cNvSpPr txBox="1">
            <a:spLocks/>
          </p:cNvSpPr>
          <p:nvPr/>
        </p:nvSpPr>
        <p:spPr>
          <a:xfrm>
            <a:off x="949585" y="1345013"/>
            <a:ext cx="10970416" cy="4627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dirty="0">
                <a:solidFill>
                  <a:srgbClr val="000099"/>
                </a:solidFill>
                <a:latin typeface="Montserrat" panose="020B0604020202020204" pitchFamily="2" charset="0"/>
                <a:cs typeface="Helvetica" panose="020B0604020202020204" pitchFamily="34" charset="0"/>
              </a:rPr>
              <a:t>Finalistas:    </a:t>
            </a:r>
            <a:r>
              <a:rPr lang="es-ES" b="1" dirty="0">
                <a:solidFill>
                  <a:srgbClr val="000099"/>
                </a:solidFill>
                <a:latin typeface="Montserrat" panose="020B0604020202020204" pitchFamily="2" charset="0"/>
                <a:cs typeface="Helvetica" panose="020B0604020202020204" pitchFamily="34" charset="0"/>
              </a:rPr>
              <a:t>ALPINA PRODUCTOS ALIMENTICIOS S.A. /               </a:t>
            </a:r>
            <a:r>
              <a:rPr lang="es-ES" b="1" dirty="0" err="1">
                <a:solidFill>
                  <a:srgbClr val="000099"/>
                </a:solidFill>
                <a:latin typeface="Montserrat" panose="020B0604020202020204" pitchFamily="2" charset="0"/>
                <a:cs typeface="Helvetica" panose="020B0604020202020204" pitchFamily="34" charset="0"/>
              </a:rPr>
              <a:t>Nicolo</a:t>
            </a:r>
            <a:r>
              <a:rPr lang="es-ES" b="1" dirty="0">
                <a:solidFill>
                  <a:srgbClr val="000099"/>
                </a:solidFill>
                <a:latin typeface="Montserrat" panose="020B0604020202020204" pitchFamily="2" charset="0"/>
                <a:cs typeface="Helvetica" panose="020B0604020202020204" pitchFamily="34" charset="0"/>
              </a:rPr>
              <a:t> </a:t>
            </a:r>
            <a:r>
              <a:rPr lang="es-ES" b="1" dirty="0" err="1">
                <a:solidFill>
                  <a:srgbClr val="000099"/>
                </a:solidFill>
                <a:latin typeface="Montserrat" panose="020B0604020202020204" pitchFamily="2" charset="0"/>
                <a:cs typeface="Helvetica" panose="020B0604020202020204" pitchFamily="34" charset="0"/>
              </a:rPr>
              <a:t>Baldassar</a:t>
            </a:r>
            <a:r>
              <a:rPr lang="es-ES" b="1" dirty="0">
                <a:solidFill>
                  <a:srgbClr val="000099"/>
                </a:solidFill>
                <a:latin typeface="Montserrat" panose="020B0604020202020204" pitchFamily="2" charset="0"/>
                <a:cs typeface="Helvetica" panose="020B0604020202020204" pitchFamily="34" charset="0"/>
              </a:rPr>
              <a:t>, Vittorio </a:t>
            </a:r>
            <a:r>
              <a:rPr lang="es-ES" b="1" dirty="0" err="1">
                <a:solidFill>
                  <a:srgbClr val="000099"/>
                </a:solidFill>
                <a:latin typeface="Montserrat" panose="020B0604020202020204" pitchFamily="2" charset="0"/>
                <a:cs typeface="Helvetica" panose="020B0604020202020204" pitchFamily="34" charset="0"/>
              </a:rPr>
              <a:t>Carrer</a:t>
            </a:r>
            <a:endParaRPr lang="es-MX" dirty="0">
              <a:solidFill>
                <a:srgbClr val="000099"/>
              </a:solidFill>
              <a:latin typeface="Helvetica" panose="020B0604020202020204" pitchFamily="34" charset="0"/>
              <a:cs typeface="Helvetica" panose="020B0604020202020204" pitchFamily="34" charset="0"/>
            </a:endParaRPr>
          </a:p>
        </p:txBody>
      </p:sp>
      <p:sp>
        <p:nvSpPr>
          <p:cNvPr id="19" name="CuadroTexto 18">
            <a:extLst>
              <a:ext uri="{FF2B5EF4-FFF2-40B4-BE49-F238E27FC236}">
                <a16:creationId xmlns:a16="http://schemas.microsoft.com/office/drawing/2014/main" id="{ECCE2FFE-2C7E-F771-47DF-948F98EDBAC5}"/>
              </a:ext>
            </a:extLst>
          </p:cNvPr>
          <p:cNvSpPr txBox="1"/>
          <p:nvPr/>
        </p:nvSpPr>
        <p:spPr>
          <a:xfrm>
            <a:off x="918023" y="2537794"/>
            <a:ext cx="5899042" cy="3539430"/>
          </a:xfrm>
          <a:prstGeom prst="rect">
            <a:avLst/>
          </a:prstGeom>
          <a:noFill/>
        </p:spPr>
        <p:txBody>
          <a:bodyPr wrap="square" rtlCol="0">
            <a:spAutoFit/>
          </a:bodyPr>
          <a:lstStyle/>
          <a:p>
            <a:pPr algn="just"/>
            <a:r>
              <a:rPr lang="es-ES" sz="3200" dirty="0">
                <a:latin typeface="Aldhabi" panose="020F0502020204030204" pitchFamily="2" charset="-78"/>
                <a:cs typeface="Aldhabi" panose="020F0502020204030204" pitchFamily="2" charset="-78"/>
              </a:rPr>
              <a:t>El diseño se distingue por su estética atrevida y carismática que se traduce en un envase moderno y cautivador. El diseño, es el primero de su clase en Colombia, lo que lo hace especialmente atractivo en el mercado. Con su apariencia fresca y vibrante, este envase ha destacado en los estantes al atraer la atención de los consumidores.</a:t>
            </a:r>
            <a:endParaRPr lang="es-EC" sz="3200" dirty="0">
              <a:latin typeface="Aldhabi" panose="020F0502020204030204" pitchFamily="2" charset="-78"/>
              <a:cs typeface="Aldhabi" panose="020F0502020204030204" pitchFamily="2" charset="-78"/>
            </a:endParaRPr>
          </a:p>
        </p:txBody>
      </p:sp>
      <p:sp>
        <p:nvSpPr>
          <p:cNvPr id="30" name="CuadroTexto 29">
            <a:extLst>
              <a:ext uri="{FF2B5EF4-FFF2-40B4-BE49-F238E27FC236}">
                <a16:creationId xmlns:a16="http://schemas.microsoft.com/office/drawing/2014/main" id="{A7300509-F61C-5892-21EB-164C75FD832B}"/>
              </a:ext>
            </a:extLst>
          </p:cNvPr>
          <p:cNvSpPr txBox="1"/>
          <p:nvPr/>
        </p:nvSpPr>
        <p:spPr>
          <a:xfrm>
            <a:off x="6909024" y="462032"/>
            <a:ext cx="2808735" cy="523220"/>
          </a:xfrm>
          <a:prstGeom prst="rect">
            <a:avLst/>
          </a:prstGeom>
          <a:noFill/>
        </p:spPr>
        <p:txBody>
          <a:bodyPr wrap="square" rtlCol="0">
            <a:spAutoFit/>
          </a:bodyPr>
          <a:lstStyle/>
          <a:p>
            <a:pPr algn="ctr"/>
            <a:r>
              <a:rPr lang="es-EC" sz="2800" b="1" u="sng" dirty="0">
                <a:solidFill>
                  <a:srgbClr val="000099"/>
                </a:solidFill>
                <a:latin typeface="Montserrat" panose="020B0604020202020204" pitchFamily="2" charset="0"/>
                <a:cs typeface="Helvetica" panose="020B0604020202020204" pitchFamily="34" charset="0"/>
              </a:rPr>
              <a:t>Botella Alpin</a:t>
            </a:r>
          </a:p>
        </p:txBody>
      </p:sp>
      <p:pic>
        <p:nvPicPr>
          <p:cNvPr id="31" name="Imagen 30">
            <a:extLst>
              <a:ext uri="{FF2B5EF4-FFF2-40B4-BE49-F238E27FC236}">
                <a16:creationId xmlns:a16="http://schemas.microsoft.com/office/drawing/2014/main" id="{AA1503BF-E157-7BB6-3809-96EA94543A3F}"/>
              </a:ext>
            </a:extLst>
          </p:cNvPr>
          <p:cNvPicPr>
            <a:picLocks noChangeAspect="1"/>
          </p:cNvPicPr>
          <p:nvPr/>
        </p:nvPicPr>
        <p:blipFill>
          <a:blip r:embed="rId6"/>
          <a:stretch>
            <a:fillRect/>
          </a:stretch>
        </p:blipFill>
        <p:spPr>
          <a:xfrm>
            <a:off x="10220959" y="365601"/>
            <a:ext cx="1106609" cy="763474"/>
          </a:xfrm>
          <a:prstGeom prst="rect">
            <a:avLst/>
          </a:prstGeom>
        </p:spPr>
      </p:pic>
      <p:pic>
        <p:nvPicPr>
          <p:cNvPr id="15" name="Imagen 14">
            <a:extLst>
              <a:ext uri="{FF2B5EF4-FFF2-40B4-BE49-F238E27FC236}">
                <a16:creationId xmlns:a16="http://schemas.microsoft.com/office/drawing/2014/main" id="{93561421-29D7-A4F4-9886-5E4CB2DE4A68}"/>
              </a:ext>
            </a:extLst>
          </p:cNvPr>
          <p:cNvPicPr>
            <a:picLocks noChangeAspect="1"/>
          </p:cNvPicPr>
          <p:nvPr/>
        </p:nvPicPr>
        <p:blipFill>
          <a:blip r:embed="rId7"/>
          <a:stretch>
            <a:fillRect/>
          </a:stretch>
        </p:blipFill>
        <p:spPr>
          <a:xfrm>
            <a:off x="7368499" y="4270549"/>
            <a:ext cx="3531241" cy="2062104"/>
          </a:xfrm>
          <a:prstGeom prst="rect">
            <a:avLst/>
          </a:prstGeom>
        </p:spPr>
      </p:pic>
      <p:pic>
        <p:nvPicPr>
          <p:cNvPr id="17" name="Imagen 16">
            <a:extLst>
              <a:ext uri="{FF2B5EF4-FFF2-40B4-BE49-F238E27FC236}">
                <a16:creationId xmlns:a16="http://schemas.microsoft.com/office/drawing/2014/main" id="{F5AC35F2-D7AA-DA6D-0550-B3B7FA564C34}"/>
              </a:ext>
            </a:extLst>
          </p:cNvPr>
          <p:cNvPicPr>
            <a:picLocks noChangeAspect="1"/>
          </p:cNvPicPr>
          <p:nvPr/>
        </p:nvPicPr>
        <p:blipFill>
          <a:blip r:embed="rId8"/>
          <a:stretch>
            <a:fillRect/>
          </a:stretch>
        </p:blipFill>
        <p:spPr>
          <a:xfrm>
            <a:off x="8313391" y="2529132"/>
            <a:ext cx="1416637" cy="1771926"/>
          </a:xfrm>
          <a:prstGeom prst="rect">
            <a:avLst/>
          </a:prstGeom>
        </p:spPr>
      </p:pic>
    </p:spTree>
    <p:extLst>
      <p:ext uri="{BB962C8B-B14F-4D97-AF65-F5344CB8AC3E}">
        <p14:creationId xmlns:p14="http://schemas.microsoft.com/office/powerpoint/2010/main" val="181361772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Picture 4" descr="ASIPI Academia">
            <a:extLst>
              <a:ext uri="{FF2B5EF4-FFF2-40B4-BE49-F238E27FC236}">
                <a16:creationId xmlns:a16="http://schemas.microsoft.com/office/drawing/2014/main" id="{EBFD66FA-C8B6-A0CA-D72C-AC9653176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472975" y="371940"/>
            <a:ext cx="630145" cy="76347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4F2F664-204F-3059-8632-E42787D22CB4}"/>
              </a:ext>
            </a:extLst>
          </p:cNvPr>
          <p:cNvPicPr>
            <a:picLocks noChangeAspect="1"/>
          </p:cNvPicPr>
          <p:nvPr/>
        </p:nvPicPr>
        <p:blipFill>
          <a:blip r:embed="rId3"/>
          <a:stretch>
            <a:fillRect/>
          </a:stretch>
        </p:blipFill>
        <p:spPr>
          <a:xfrm>
            <a:off x="2681437" y="304017"/>
            <a:ext cx="630145" cy="831396"/>
          </a:xfrm>
          <a:prstGeom prst="rect">
            <a:avLst/>
          </a:prstGeom>
        </p:spPr>
      </p:pic>
      <p:pic>
        <p:nvPicPr>
          <p:cNvPr id="6" name="Imagen 5" descr="Imagen que contiene Icono&#10;&#10;Descripción generada automáticamente">
            <a:extLst>
              <a:ext uri="{FF2B5EF4-FFF2-40B4-BE49-F238E27FC236}">
                <a16:creationId xmlns:a16="http://schemas.microsoft.com/office/drawing/2014/main" id="{6C9FA270-B886-F51B-B728-296F28422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1867" y="278839"/>
            <a:ext cx="856574" cy="856574"/>
          </a:xfrm>
          <a:prstGeom prst="rect">
            <a:avLst/>
          </a:prstGeom>
        </p:spPr>
      </p:pic>
      <p:pic>
        <p:nvPicPr>
          <p:cNvPr id="10" name="object 17">
            <a:extLst>
              <a:ext uri="{FF2B5EF4-FFF2-40B4-BE49-F238E27FC236}">
                <a16:creationId xmlns:a16="http://schemas.microsoft.com/office/drawing/2014/main" id="{EC4150DB-C1A7-0C01-F9FF-74F59B8CB632}"/>
              </a:ext>
            </a:extLst>
          </p:cNvPr>
          <p:cNvPicPr/>
          <p:nvPr/>
        </p:nvPicPr>
        <p:blipFill>
          <a:blip r:embed="rId5" cstate="print"/>
          <a:stretch>
            <a:fillRect/>
          </a:stretch>
        </p:blipFill>
        <p:spPr>
          <a:xfrm>
            <a:off x="5118143" y="371940"/>
            <a:ext cx="1526497" cy="613312"/>
          </a:xfrm>
          <a:prstGeom prst="rect">
            <a:avLst/>
          </a:prstGeom>
        </p:spPr>
      </p:pic>
      <p:sp>
        <p:nvSpPr>
          <p:cNvPr id="12" name="Marcador de contenido 2">
            <a:extLst>
              <a:ext uri="{FF2B5EF4-FFF2-40B4-BE49-F238E27FC236}">
                <a16:creationId xmlns:a16="http://schemas.microsoft.com/office/drawing/2014/main" id="{A0ACBF2D-B86C-F52D-782E-4FE325A656E4}"/>
              </a:ext>
            </a:extLst>
          </p:cNvPr>
          <p:cNvSpPr txBox="1">
            <a:spLocks/>
          </p:cNvSpPr>
          <p:nvPr/>
        </p:nvSpPr>
        <p:spPr>
          <a:xfrm>
            <a:off x="949585" y="1720777"/>
            <a:ext cx="10970416" cy="4627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dirty="0">
                <a:solidFill>
                  <a:srgbClr val="000099"/>
                </a:solidFill>
                <a:latin typeface="Montserrat" panose="020B0604020202020204" pitchFamily="2" charset="0"/>
                <a:cs typeface="Helvetica" panose="020B0604020202020204" pitchFamily="34" charset="0"/>
              </a:rPr>
              <a:t>Finalistas: </a:t>
            </a:r>
            <a:r>
              <a:rPr lang="pt-BR" b="1" dirty="0">
                <a:solidFill>
                  <a:srgbClr val="000099"/>
                </a:solidFill>
                <a:latin typeface="Montserrat" panose="020B0604020202020204" pitchFamily="2" charset="0"/>
                <a:cs typeface="Helvetica" panose="020B0604020202020204" pitchFamily="34" charset="0"/>
              </a:rPr>
              <a:t>Marco Aurelio Díaz </a:t>
            </a:r>
            <a:r>
              <a:rPr lang="pt-BR" b="1" dirty="0" err="1">
                <a:solidFill>
                  <a:srgbClr val="000099"/>
                </a:solidFill>
                <a:latin typeface="Montserrat" panose="020B0604020202020204" pitchFamily="2" charset="0"/>
                <a:cs typeface="Helvetica" panose="020B0604020202020204" pitchFamily="34" charset="0"/>
              </a:rPr>
              <a:t>Fierros</a:t>
            </a:r>
            <a:endParaRPr lang="pt-BR" b="1" dirty="0">
              <a:solidFill>
                <a:srgbClr val="000099"/>
              </a:solidFill>
              <a:latin typeface="Montserrat" panose="020B0604020202020204" pitchFamily="2" charset="0"/>
              <a:cs typeface="Helvetica" panose="020B0604020202020204" pitchFamily="34" charset="0"/>
            </a:endParaRPr>
          </a:p>
          <a:p>
            <a:pPr marL="0" indent="0" algn="ctr">
              <a:buFont typeface="Arial" panose="020B0604020202020204" pitchFamily="34" charset="0"/>
              <a:buNone/>
            </a:pPr>
            <a:endParaRPr lang="es-MX" dirty="0">
              <a:solidFill>
                <a:srgbClr val="000099"/>
              </a:solidFill>
              <a:latin typeface="Helvetica" panose="020B0604020202020204" pitchFamily="34" charset="0"/>
              <a:cs typeface="Helvetica" panose="020B0604020202020204" pitchFamily="34" charset="0"/>
            </a:endParaRPr>
          </a:p>
        </p:txBody>
      </p:sp>
      <p:sp>
        <p:nvSpPr>
          <p:cNvPr id="19" name="CuadroTexto 18">
            <a:extLst>
              <a:ext uri="{FF2B5EF4-FFF2-40B4-BE49-F238E27FC236}">
                <a16:creationId xmlns:a16="http://schemas.microsoft.com/office/drawing/2014/main" id="{ECCE2FFE-2C7E-F771-47DF-948F98EDBAC5}"/>
              </a:ext>
            </a:extLst>
          </p:cNvPr>
          <p:cNvSpPr txBox="1"/>
          <p:nvPr/>
        </p:nvSpPr>
        <p:spPr>
          <a:xfrm>
            <a:off x="6018497" y="2362401"/>
            <a:ext cx="5513641" cy="4031873"/>
          </a:xfrm>
          <a:prstGeom prst="rect">
            <a:avLst/>
          </a:prstGeom>
          <a:noFill/>
        </p:spPr>
        <p:txBody>
          <a:bodyPr wrap="square" rtlCol="0">
            <a:spAutoFit/>
          </a:bodyPr>
          <a:lstStyle/>
          <a:p>
            <a:pPr algn="just"/>
            <a:r>
              <a:rPr lang="es-ES" sz="3200" dirty="0">
                <a:latin typeface="Aldhabi" panose="020F0502020204030204" pitchFamily="2" charset="-78"/>
                <a:cs typeface="Aldhabi" panose="020F0502020204030204" pitchFamily="2" charset="-78"/>
              </a:rPr>
              <a:t>Equipamiento agrícola para la post cosecha de café. Permite realizar el proceso de secado de manera controlada, proteger el producto de cambios de clima y agentes contaminantes, realizar un secado uniforme a la sombra, en un tiempo óptimo de secado. Mantiene el grano del café en el rango óptimo de porcentaje de humedad del 12% y la viabilidad del grano.</a:t>
            </a:r>
            <a:endParaRPr lang="es-EC" sz="3200" dirty="0">
              <a:latin typeface="Aldhabi" panose="020F0502020204030204" pitchFamily="2" charset="-78"/>
              <a:cs typeface="Aldhabi" panose="020F0502020204030204" pitchFamily="2" charset="-78"/>
            </a:endParaRPr>
          </a:p>
        </p:txBody>
      </p:sp>
      <p:sp>
        <p:nvSpPr>
          <p:cNvPr id="30" name="CuadroTexto 29">
            <a:extLst>
              <a:ext uri="{FF2B5EF4-FFF2-40B4-BE49-F238E27FC236}">
                <a16:creationId xmlns:a16="http://schemas.microsoft.com/office/drawing/2014/main" id="{A7300509-F61C-5892-21EB-164C75FD832B}"/>
              </a:ext>
            </a:extLst>
          </p:cNvPr>
          <p:cNvSpPr txBox="1"/>
          <p:nvPr/>
        </p:nvSpPr>
        <p:spPr>
          <a:xfrm>
            <a:off x="6835528" y="255889"/>
            <a:ext cx="3413761" cy="1384995"/>
          </a:xfrm>
          <a:prstGeom prst="rect">
            <a:avLst/>
          </a:prstGeom>
          <a:noFill/>
        </p:spPr>
        <p:txBody>
          <a:bodyPr wrap="square" rtlCol="0">
            <a:spAutoFit/>
          </a:bodyPr>
          <a:lstStyle/>
          <a:p>
            <a:pPr algn="ctr"/>
            <a:r>
              <a:rPr lang="pt-BR" sz="2800" b="1" u="sng" dirty="0">
                <a:solidFill>
                  <a:srgbClr val="000099"/>
                </a:solidFill>
                <a:latin typeface="Montserrat" panose="020B0604020202020204" pitchFamily="2" charset="0"/>
                <a:cs typeface="Helvetica" panose="020B0604020202020204" pitchFamily="34" charset="0"/>
              </a:rPr>
              <a:t>SECADOR DE GRANOS DE CAFÉ LAVADO</a:t>
            </a:r>
            <a:endParaRPr lang="es-EC" sz="2800" b="1" u="sng" dirty="0">
              <a:solidFill>
                <a:srgbClr val="000099"/>
              </a:solidFill>
              <a:latin typeface="Montserrat" panose="020B0604020202020204" pitchFamily="2" charset="0"/>
              <a:cs typeface="Helvetica" panose="020B0604020202020204" pitchFamily="34" charset="0"/>
            </a:endParaRPr>
          </a:p>
        </p:txBody>
      </p:sp>
      <p:pic>
        <p:nvPicPr>
          <p:cNvPr id="4" name="Imagen 3">
            <a:extLst>
              <a:ext uri="{FF2B5EF4-FFF2-40B4-BE49-F238E27FC236}">
                <a16:creationId xmlns:a16="http://schemas.microsoft.com/office/drawing/2014/main" id="{D8275F98-25BB-C351-C0FC-4B9294418BAA}"/>
              </a:ext>
            </a:extLst>
          </p:cNvPr>
          <p:cNvPicPr>
            <a:picLocks noChangeAspect="1"/>
          </p:cNvPicPr>
          <p:nvPr/>
        </p:nvPicPr>
        <p:blipFill>
          <a:blip r:embed="rId6"/>
          <a:stretch>
            <a:fillRect/>
          </a:stretch>
        </p:blipFill>
        <p:spPr>
          <a:xfrm>
            <a:off x="10250902" y="335782"/>
            <a:ext cx="1281236" cy="742687"/>
          </a:xfrm>
          <a:prstGeom prst="rect">
            <a:avLst/>
          </a:prstGeom>
        </p:spPr>
      </p:pic>
      <p:pic>
        <p:nvPicPr>
          <p:cNvPr id="20" name="Imagen 19">
            <a:extLst>
              <a:ext uri="{FF2B5EF4-FFF2-40B4-BE49-F238E27FC236}">
                <a16:creationId xmlns:a16="http://schemas.microsoft.com/office/drawing/2014/main" id="{3DFB338D-7F35-2D92-637F-3E58149D50A8}"/>
              </a:ext>
            </a:extLst>
          </p:cNvPr>
          <p:cNvPicPr>
            <a:picLocks noChangeAspect="1"/>
          </p:cNvPicPr>
          <p:nvPr/>
        </p:nvPicPr>
        <p:blipFill>
          <a:blip r:embed="rId7"/>
          <a:stretch>
            <a:fillRect/>
          </a:stretch>
        </p:blipFill>
        <p:spPr>
          <a:xfrm>
            <a:off x="1073021" y="4889069"/>
            <a:ext cx="2060197" cy="1596991"/>
          </a:xfrm>
          <a:prstGeom prst="rect">
            <a:avLst/>
          </a:prstGeom>
        </p:spPr>
      </p:pic>
      <p:pic>
        <p:nvPicPr>
          <p:cNvPr id="22" name="Imagen 21">
            <a:extLst>
              <a:ext uri="{FF2B5EF4-FFF2-40B4-BE49-F238E27FC236}">
                <a16:creationId xmlns:a16="http://schemas.microsoft.com/office/drawing/2014/main" id="{AC3CD846-255C-BEF6-D830-10F14152CCCE}"/>
              </a:ext>
            </a:extLst>
          </p:cNvPr>
          <p:cNvPicPr>
            <a:picLocks noChangeAspect="1"/>
          </p:cNvPicPr>
          <p:nvPr/>
        </p:nvPicPr>
        <p:blipFill>
          <a:blip r:embed="rId8"/>
          <a:stretch>
            <a:fillRect/>
          </a:stretch>
        </p:blipFill>
        <p:spPr>
          <a:xfrm>
            <a:off x="3311582" y="4925418"/>
            <a:ext cx="2352675" cy="1514475"/>
          </a:xfrm>
          <a:prstGeom prst="rect">
            <a:avLst/>
          </a:prstGeom>
        </p:spPr>
      </p:pic>
      <p:pic>
        <p:nvPicPr>
          <p:cNvPr id="24" name="Imagen 23">
            <a:extLst>
              <a:ext uri="{FF2B5EF4-FFF2-40B4-BE49-F238E27FC236}">
                <a16:creationId xmlns:a16="http://schemas.microsoft.com/office/drawing/2014/main" id="{3BB64654-0698-2A7A-1E06-9FA5505BB58E}"/>
              </a:ext>
            </a:extLst>
          </p:cNvPr>
          <p:cNvPicPr>
            <a:picLocks noChangeAspect="1"/>
          </p:cNvPicPr>
          <p:nvPr/>
        </p:nvPicPr>
        <p:blipFill>
          <a:blip r:embed="rId9"/>
          <a:stretch>
            <a:fillRect/>
          </a:stretch>
        </p:blipFill>
        <p:spPr>
          <a:xfrm rot="10800000" flipH="1" flipV="1">
            <a:off x="1660125" y="2318528"/>
            <a:ext cx="2946185" cy="2322995"/>
          </a:xfrm>
          <a:prstGeom prst="rect">
            <a:avLst/>
          </a:prstGeom>
        </p:spPr>
      </p:pic>
    </p:spTree>
    <p:extLst>
      <p:ext uri="{BB962C8B-B14F-4D97-AF65-F5344CB8AC3E}">
        <p14:creationId xmlns:p14="http://schemas.microsoft.com/office/powerpoint/2010/main" val="253829049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Picture 4" descr="ASIPI Academia">
            <a:extLst>
              <a:ext uri="{FF2B5EF4-FFF2-40B4-BE49-F238E27FC236}">
                <a16:creationId xmlns:a16="http://schemas.microsoft.com/office/drawing/2014/main" id="{EBFD66FA-C8B6-A0CA-D72C-AC9653176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472975" y="371940"/>
            <a:ext cx="630145" cy="76347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4F2F664-204F-3059-8632-E42787D22CB4}"/>
              </a:ext>
            </a:extLst>
          </p:cNvPr>
          <p:cNvPicPr>
            <a:picLocks noChangeAspect="1"/>
          </p:cNvPicPr>
          <p:nvPr/>
        </p:nvPicPr>
        <p:blipFill>
          <a:blip r:embed="rId3"/>
          <a:stretch>
            <a:fillRect/>
          </a:stretch>
        </p:blipFill>
        <p:spPr>
          <a:xfrm>
            <a:off x="2681437" y="304017"/>
            <a:ext cx="630145" cy="831396"/>
          </a:xfrm>
          <a:prstGeom prst="rect">
            <a:avLst/>
          </a:prstGeom>
        </p:spPr>
      </p:pic>
      <p:pic>
        <p:nvPicPr>
          <p:cNvPr id="6" name="Imagen 5" descr="Imagen que contiene Icono&#10;&#10;Descripción generada automáticamente">
            <a:extLst>
              <a:ext uri="{FF2B5EF4-FFF2-40B4-BE49-F238E27FC236}">
                <a16:creationId xmlns:a16="http://schemas.microsoft.com/office/drawing/2014/main" id="{6C9FA270-B886-F51B-B728-296F28422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1867" y="278839"/>
            <a:ext cx="856574" cy="856574"/>
          </a:xfrm>
          <a:prstGeom prst="rect">
            <a:avLst/>
          </a:prstGeom>
        </p:spPr>
      </p:pic>
      <p:pic>
        <p:nvPicPr>
          <p:cNvPr id="10" name="object 17">
            <a:extLst>
              <a:ext uri="{FF2B5EF4-FFF2-40B4-BE49-F238E27FC236}">
                <a16:creationId xmlns:a16="http://schemas.microsoft.com/office/drawing/2014/main" id="{EC4150DB-C1A7-0C01-F9FF-74F59B8CB632}"/>
              </a:ext>
            </a:extLst>
          </p:cNvPr>
          <p:cNvPicPr/>
          <p:nvPr/>
        </p:nvPicPr>
        <p:blipFill>
          <a:blip r:embed="rId5" cstate="print"/>
          <a:stretch>
            <a:fillRect/>
          </a:stretch>
        </p:blipFill>
        <p:spPr>
          <a:xfrm>
            <a:off x="5118143" y="371940"/>
            <a:ext cx="1526497" cy="613312"/>
          </a:xfrm>
          <a:prstGeom prst="rect">
            <a:avLst/>
          </a:prstGeom>
        </p:spPr>
      </p:pic>
      <p:sp>
        <p:nvSpPr>
          <p:cNvPr id="12" name="Marcador de contenido 2">
            <a:extLst>
              <a:ext uri="{FF2B5EF4-FFF2-40B4-BE49-F238E27FC236}">
                <a16:creationId xmlns:a16="http://schemas.microsoft.com/office/drawing/2014/main" id="{A0ACBF2D-B86C-F52D-782E-4FE325A656E4}"/>
              </a:ext>
            </a:extLst>
          </p:cNvPr>
          <p:cNvSpPr txBox="1">
            <a:spLocks/>
          </p:cNvSpPr>
          <p:nvPr/>
        </p:nvSpPr>
        <p:spPr>
          <a:xfrm>
            <a:off x="949584" y="1683151"/>
            <a:ext cx="10970416" cy="4627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dirty="0">
                <a:solidFill>
                  <a:srgbClr val="000099"/>
                </a:solidFill>
                <a:latin typeface="Montserrat" panose="020B0604020202020204" pitchFamily="2" charset="0"/>
                <a:cs typeface="Helvetica" panose="020B0604020202020204" pitchFamily="34" charset="0"/>
              </a:rPr>
              <a:t>Finalistas: </a:t>
            </a:r>
            <a:r>
              <a:rPr lang="es-MX" b="1" dirty="0">
                <a:solidFill>
                  <a:srgbClr val="000099"/>
                </a:solidFill>
                <a:latin typeface="Montserrat" panose="020B0604020202020204" pitchFamily="2" charset="0"/>
                <a:cs typeface="Helvetica" panose="020B0604020202020204" pitchFamily="34" charset="0"/>
              </a:rPr>
              <a:t>ERFINDER</a:t>
            </a:r>
            <a:r>
              <a:rPr lang="es-MX" dirty="0">
                <a:solidFill>
                  <a:srgbClr val="000099"/>
                </a:solidFill>
                <a:latin typeface="Montserrat" panose="020B0604020202020204" pitchFamily="2" charset="0"/>
                <a:cs typeface="Helvetica" panose="020B0604020202020204" pitchFamily="34" charset="0"/>
              </a:rPr>
              <a:t> - </a:t>
            </a:r>
            <a:r>
              <a:rPr lang="pt-BR" b="1" dirty="0">
                <a:solidFill>
                  <a:srgbClr val="000099"/>
                </a:solidFill>
                <a:latin typeface="Montserrat" panose="020B0604020202020204" pitchFamily="2" charset="0"/>
                <a:cs typeface="Helvetica" panose="020B0604020202020204" pitchFamily="34" charset="0"/>
              </a:rPr>
              <a:t>Lorenzo González Fernández</a:t>
            </a:r>
            <a:endParaRPr lang="es-MX" dirty="0">
              <a:solidFill>
                <a:srgbClr val="000099"/>
              </a:solidFill>
              <a:latin typeface="Helvetica" panose="020B0604020202020204" pitchFamily="34" charset="0"/>
              <a:cs typeface="Helvetica" panose="020B0604020202020204" pitchFamily="34" charset="0"/>
            </a:endParaRPr>
          </a:p>
        </p:txBody>
      </p:sp>
      <p:sp>
        <p:nvSpPr>
          <p:cNvPr id="19" name="CuadroTexto 18">
            <a:extLst>
              <a:ext uri="{FF2B5EF4-FFF2-40B4-BE49-F238E27FC236}">
                <a16:creationId xmlns:a16="http://schemas.microsoft.com/office/drawing/2014/main" id="{ECCE2FFE-2C7E-F771-47DF-948F98EDBAC5}"/>
              </a:ext>
            </a:extLst>
          </p:cNvPr>
          <p:cNvSpPr txBox="1"/>
          <p:nvPr/>
        </p:nvSpPr>
        <p:spPr>
          <a:xfrm>
            <a:off x="949584" y="2318928"/>
            <a:ext cx="6213072" cy="4031873"/>
          </a:xfrm>
          <a:prstGeom prst="rect">
            <a:avLst/>
          </a:prstGeom>
          <a:noFill/>
        </p:spPr>
        <p:txBody>
          <a:bodyPr wrap="square" rtlCol="0">
            <a:spAutoFit/>
          </a:bodyPr>
          <a:lstStyle/>
          <a:p>
            <a:pPr algn="just"/>
            <a:r>
              <a:rPr lang="es-ES" sz="3200" dirty="0">
                <a:latin typeface="Aldhabi" panose="020F0502020204030204" pitchFamily="2" charset="-78"/>
                <a:cs typeface="Aldhabi" panose="020F0502020204030204" pitchFamily="2" charset="-78"/>
              </a:rPr>
              <a:t>Dispositivo dosificador de producto químico, desechable para la desinfección de agua en cualquier tipo de depósito que contenga agua en bajos y altos volúmenes y que su requerimiento principal sea mantener el agua desinfectada para sus diferentes usos. Permite que el producto entre en contacto con el agua por su diseño en forma de PANAL DE ABEJA. Materiales 100% reciclables.</a:t>
            </a:r>
            <a:endParaRPr lang="es-EC" sz="3200" dirty="0">
              <a:latin typeface="Aldhabi" panose="020F0502020204030204" pitchFamily="2" charset="-78"/>
              <a:cs typeface="Aldhabi" panose="020F0502020204030204" pitchFamily="2" charset="-78"/>
            </a:endParaRPr>
          </a:p>
        </p:txBody>
      </p:sp>
      <p:sp>
        <p:nvSpPr>
          <p:cNvPr id="30" name="CuadroTexto 29">
            <a:extLst>
              <a:ext uri="{FF2B5EF4-FFF2-40B4-BE49-F238E27FC236}">
                <a16:creationId xmlns:a16="http://schemas.microsoft.com/office/drawing/2014/main" id="{A7300509-F61C-5892-21EB-164C75FD832B}"/>
              </a:ext>
            </a:extLst>
          </p:cNvPr>
          <p:cNvSpPr txBox="1"/>
          <p:nvPr/>
        </p:nvSpPr>
        <p:spPr>
          <a:xfrm>
            <a:off x="6371959" y="401587"/>
            <a:ext cx="4508693" cy="954107"/>
          </a:xfrm>
          <a:prstGeom prst="rect">
            <a:avLst/>
          </a:prstGeom>
          <a:noFill/>
        </p:spPr>
        <p:txBody>
          <a:bodyPr wrap="square" rtlCol="0">
            <a:spAutoFit/>
          </a:bodyPr>
          <a:lstStyle/>
          <a:p>
            <a:pPr algn="ctr"/>
            <a:r>
              <a:rPr lang="pt-BR" sz="2800" b="1" u="sng" dirty="0">
                <a:solidFill>
                  <a:srgbClr val="000099"/>
                </a:solidFill>
                <a:latin typeface="Montserrat" panose="020B0604020202020204" pitchFamily="2" charset="0"/>
                <a:cs typeface="Helvetica" panose="020B0604020202020204" pitchFamily="34" charset="0"/>
              </a:rPr>
              <a:t>ESFERA DOSIFICADORA</a:t>
            </a:r>
            <a:endParaRPr lang="es-EC" sz="2800" b="1" u="sng" dirty="0">
              <a:solidFill>
                <a:srgbClr val="000099"/>
              </a:solidFill>
              <a:latin typeface="Montserrat" panose="020B0604020202020204" pitchFamily="2" charset="0"/>
              <a:cs typeface="Helvetica" panose="020B0604020202020204" pitchFamily="34" charset="0"/>
            </a:endParaRPr>
          </a:p>
        </p:txBody>
      </p:sp>
      <p:pic>
        <p:nvPicPr>
          <p:cNvPr id="4" name="Imagen 3">
            <a:extLst>
              <a:ext uri="{FF2B5EF4-FFF2-40B4-BE49-F238E27FC236}">
                <a16:creationId xmlns:a16="http://schemas.microsoft.com/office/drawing/2014/main" id="{D8275F98-25BB-C351-C0FC-4B9294418BAA}"/>
              </a:ext>
            </a:extLst>
          </p:cNvPr>
          <p:cNvPicPr>
            <a:picLocks noChangeAspect="1"/>
          </p:cNvPicPr>
          <p:nvPr/>
        </p:nvPicPr>
        <p:blipFill>
          <a:blip r:embed="rId6"/>
          <a:stretch>
            <a:fillRect/>
          </a:stretch>
        </p:blipFill>
        <p:spPr>
          <a:xfrm>
            <a:off x="10669983" y="323307"/>
            <a:ext cx="1281236" cy="742687"/>
          </a:xfrm>
          <a:prstGeom prst="rect">
            <a:avLst/>
          </a:prstGeom>
        </p:spPr>
      </p:pic>
      <p:pic>
        <p:nvPicPr>
          <p:cNvPr id="7" name="Imagen 6">
            <a:extLst>
              <a:ext uri="{FF2B5EF4-FFF2-40B4-BE49-F238E27FC236}">
                <a16:creationId xmlns:a16="http://schemas.microsoft.com/office/drawing/2014/main" id="{782DDA84-A5C5-A336-B9A1-CCEBA2D477A8}"/>
              </a:ext>
            </a:extLst>
          </p:cNvPr>
          <p:cNvPicPr>
            <a:picLocks noChangeAspect="1"/>
          </p:cNvPicPr>
          <p:nvPr/>
        </p:nvPicPr>
        <p:blipFill>
          <a:blip r:embed="rId7"/>
          <a:stretch>
            <a:fillRect/>
          </a:stretch>
        </p:blipFill>
        <p:spPr>
          <a:xfrm>
            <a:off x="7581823" y="2356954"/>
            <a:ext cx="1436375" cy="1777219"/>
          </a:xfrm>
          <a:prstGeom prst="rect">
            <a:avLst/>
          </a:prstGeom>
        </p:spPr>
      </p:pic>
      <p:pic>
        <p:nvPicPr>
          <p:cNvPr id="13" name="Imagen 12">
            <a:extLst>
              <a:ext uri="{FF2B5EF4-FFF2-40B4-BE49-F238E27FC236}">
                <a16:creationId xmlns:a16="http://schemas.microsoft.com/office/drawing/2014/main" id="{B9330040-8EA2-1106-D423-E1D9D5441805}"/>
              </a:ext>
            </a:extLst>
          </p:cNvPr>
          <p:cNvPicPr>
            <a:picLocks noChangeAspect="1"/>
          </p:cNvPicPr>
          <p:nvPr/>
        </p:nvPicPr>
        <p:blipFill>
          <a:blip r:embed="rId8"/>
          <a:stretch>
            <a:fillRect/>
          </a:stretch>
        </p:blipFill>
        <p:spPr>
          <a:xfrm>
            <a:off x="9400380" y="2203851"/>
            <a:ext cx="2137438" cy="1879471"/>
          </a:xfrm>
          <a:prstGeom prst="rect">
            <a:avLst/>
          </a:prstGeom>
        </p:spPr>
      </p:pic>
      <p:pic>
        <p:nvPicPr>
          <p:cNvPr id="15" name="Imagen 14">
            <a:extLst>
              <a:ext uri="{FF2B5EF4-FFF2-40B4-BE49-F238E27FC236}">
                <a16:creationId xmlns:a16="http://schemas.microsoft.com/office/drawing/2014/main" id="{1F99B3E8-F5DD-E645-EF74-03BEA917156D}"/>
              </a:ext>
            </a:extLst>
          </p:cNvPr>
          <p:cNvPicPr>
            <a:picLocks noChangeAspect="1"/>
          </p:cNvPicPr>
          <p:nvPr/>
        </p:nvPicPr>
        <p:blipFill>
          <a:blip r:embed="rId9"/>
          <a:stretch>
            <a:fillRect/>
          </a:stretch>
        </p:blipFill>
        <p:spPr>
          <a:xfrm rot="16200000">
            <a:off x="8671718" y="3640161"/>
            <a:ext cx="1457325" cy="3143250"/>
          </a:xfrm>
          <a:prstGeom prst="rect">
            <a:avLst/>
          </a:prstGeom>
        </p:spPr>
      </p:pic>
    </p:spTree>
    <p:extLst>
      <p:ext uri="{BB962C8B-B14F-4D97-AF65-F5344CB8AC3E}">
        <p14:creationId xmlns:p14="http://schemas.microsoft.com/office/powerpoint/2010/main" val="63637858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Picture 4" descr="ASIPI Academia">
            <a:extLst>
              <a:ext uri="{FF2B5EF4-FFF2-40B4-BE49-F238E27FC236}">
                <a16:creationId xmlns:a16="http://schemas.microsoft.com/office/drawing/2014/main" id="{EBFD66FA-C8B6-A0CA-D72C-AC9653176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472975" y="371940"/>
            <a:ext cx="630145" cy="76347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4F2F664-204F-3059-8632-E42787D22CB4}"/>
              </a:ext>
            </a:extLst>
          </p:cNvPr>
          <p:cNvPicPr>
            <a:picLocks noChangeAspect="1"/>
          </p:cNvPicPr>
          <p:nvPr/>
        </p:nvPicPr>
        <p:blipFill>
          <a:blip r:embed="rId3"/>
          <a:stretch>
            <a:fillRect/>
          </a:stretch>
        </p:blipFill>
        <p:spPr>
          <a:xfrm>
            <a:off x="2681437" y="304017"/>
            <a:ext cx="630145" cy="831396"/>
          </a:xfrm>
          <a:prstGeom prst="rect">
            <a:avLst/>
          </a:prstGeom>
        </p:spPr>
      </p:pic>
      <p:pic>
        <p:nvPicPr>
          <p:cNvPr id="6" name="Imagen 5" descr="Imagen que contiene Icono&#10;&#10;Descripción generada automáticamente">
            <a:extLst>
              <a:ext uri="{FF2B5EF4-FFF2-40B4-BE49-F238E27FC236}">
                <a16:creationId xmlns:a16="http://schemas.microsoft.com/office/drawing/2014/main" id="{6C9FA270-B886-F51B-B728-296F28422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1867" y="278839"/>
            <a:ext cx="856574" cy="856574"/>
          </a:xfrm>
          <a:prstGeom prst="rect">
            <a:avLst/>
          </a:prstGeom>
        </p:spPr>
      </p:pic>
      <p:pic>
        <p:nvPicPr>
          <p:cNvPr id="10" name="object 17">
            <a:extLst>
              <a:ext uri="{FF2B5EF4-FFF2-40B4-BE49-F238E27FC236}">
                <a16:creationId xmlns:a16="http://schemas.microsoft.com/office/drawing/2014/main" id="{EC4150DB-C1A7-0C01-F9FF-74F59B8CB632}"/>
              </a:ext>
            </a:extLst>
          </p:cNvPr>
          <p:cNvPicPr/>
          <p:nvPr/>
        </p:nvPicPr>
        <p:blipFill>
          <a:blip r:embed="rId5" cstate="print"/>
          <a:stretch>
            <a:fillRect/>
          </a:stretch>
        </p:blipFill>
        <p:spPr>
          <a:xfrm>
            <a:off x="5118143" y="371940"/>
            <a:ext cx="1526497" cy="613312"/>
          </a:xfrm>
          <a:prstGeom prst="rect">
            <a:avLst/>
          </a:prstGeom>
        </p:spPr>
      </p:pic>
      <p:sp>
        <p:nvSpPr>
          <p:cNvPr id="12" name="Marcador de contenido 2">
            <a:extLst>
              <a:ext uri="{FF2B5EF4-FFF2-40B4-BE49-F238E27FC236}">
                <a16:creationId xmlns:a16="http://schemas.microsoft.com/office/drawing/2014/main" id="{A0ACBF2D-B86C-F52D-782E-4FE325A656E4}"/>
              </a:ext>
            </a:extLst>
          </p:cNvPr>
          <p:cNvSpPr txBox="1">
            <a:spLocks/>
          </p:cNvSpPr>
          <p:nvPr/>
        </p:nvSpPr>
        <p:spPr>
          <a:xfrm>
            <a:off x="1052318" y="1588853"/>
            <a:ext cx="10970416" cy="4627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dirty="0">
                <a:solidFill>
                  <a:srgbClr val="000099"/>
                </a:solidFill>
                <a:latin typeface="Montserrat" panose="020B0604020202020204" pitchFamily="2" charset="0"/>
                <a:cs typeface="Helvetica" panose="020B0604020202020204" pitchFamily="34" charset="0"/>
              </a:rPr>
              <a:t>Finalistas: </a:t>
            </a:r>
            <a:r>
              <a:rPr lang="es-MX" b="1" dirty="0">
                <a:solidFill>
                  <a:srgbClr val="000099"/>
                </a:solidFill>
                <a:latin typeface="Montserrat" panose="020B0604020202020204" pitchFamily="2" charset="0"/>
                <a:cs typeface="Helvetica" panose="020B0604020202020204" pitchFamily="34" charset="0"/>
              </a:rPr>
              <a:t>Fernando De Anda Bejarano</a:t>
            </a:r>
            <a:endParaRPr lang="es-MX" dirty="0">
              <a:solidFill>
                <a:srgbClr val="000099"/>
              </a:solidFill>
              <a:latin typeface="Helvetica" panose="020B0604020202020204" pitchFamily="34" charset="0"/>
              <a:cs typeface="Helvetica" panose="020B0604020202020204" pitchFamily="34" charset="0"/>
            </a:endParaRPr>
          </a:p>
        </p:txBody>
      </p:sp>
      <p:sp>
        <p:nvSpPr>
          <p:cNvPr id="19" name="CuadroTexto 18">
            <a:extLst>
              <a:ext uri="{FF2B5EF4-FFF2-40B4-BE49-F238E27FC236}">
                <a16:creationId xmlns:a16="http://schemas.microsoft.com/office/drawing/2014/main" id="{ECCE2FFE-2C7E-F771-47DF-948F98EDBAC5}"/>
              </a:ext>
            </a:extLst>
          </p:cNvPr>
          <p:cNvSpPr txBox="1"/>
          <p:nvPr/>
        </p:nvSpPr>
        <p:spPr>
          <a:xfrm>
            <a:off x="5623676" y="2419938"/>
            <a:ext cx="5950892" cy="3046988"/>
          </a:xfrm>
          <a:prstGeom prst="rect">
            <a:avLst/>
          </a:prstGeom>
          <a:noFill/>
        </p:spPr>
        <p:txBody>
          <a:bodyPr wrap="square" rtlCol="0">
            <a:spAutoFit/>
          </a:bodyPr>
          <a:lstStyle/>
          <a:p>
            <a:pPr algn="just"/>
            <a:r>
              <a:rPr lang="es-ES" sz="3200" dirty="0">
                <a:latin typeface="Aldhabi" panose="020F0502020204030204" pitchFamily="2" charset="-78"/>
                <a:cs typeface="Aldhabi" panose="020F0502020204030204" pitchFamily="2" charset="-78"/>
              </a:rPr>
              <a:t>El diseño es una forma universal de “globo terráqueo” de aceptación orgánica, con diseño atemporal. Parte de su atractivo visual consiste en su simpleza. Estéticamente armonioso y con versatilidad del diseño para ser replicado en materiales diversos según la necesidad del color, textura y tamaño.</a:t>
            </a:r>
            <a:endParaRPr lang="es-EC" sz="3200" dirty="0">
              <a:latin typeface="Aldhabi" panose="020F0502020204030204" pitchFamily="2" charset="-78"/>
              <a:cs typeface="Aldhabi" panose="020F0502020204030204" pitchFamily="2" charset="-78"/>
            </a:endParaRPr>
          </a:p>
        </p:txBody>
      </p:sp>
      <p:sp>
        <p:nvSpPr>
          <p:cNvPr id="30" name="CuadroTexto 29">
            <a:extLst>
              <a:ext uri="{FF2B5EF4-FFF2-40B4-BE49-F238E27FC236}">
                <a16:creationId xmlns:a16="http://schemas.microsoft.com/office/drawing/2014/main" id="{A7300509-F61C-5892-21EB-164C75FD832B}"/>
              </a:ext>
            </a:extLst>
          </p:cNvPr>
          <p:cNvSpPr txBox="1"/>
          <p:nvPr/>
        </p:nvSpPr>
        <p:spPr>
          <a:xfrm>
            <a:off x="6537526" y="416986"/>
            <a:ext cx="3713376" cy="523220"/>
          </a:xfrm>
          <a:prstGeom prst="rect">
            <a:avLst/>
          </a:prstGeom>
          <a:noFill/>
        </p:spPr>
        <p:txBody>
          <a:bodyPr wrap="square" rtlCol="0">
            <a:spAutoFit/>
          </a:bodyPr>
          <a:lstStyle/>
          <a:p>
            <a:pPr algn="ctr"/>
            <a:r>
              <a:rPr lang="es-EC" sz="2800" b="1" dirty="0">
                <a:solidFill>
                  <a:srgbClr val="000099"/>
                </a:solidFill>
                <a:latin typeface="Montserrat" panose="020B0604020202020204" pitchFamily="2" charset="0"/>
                <a:cs typeface="Helvetica" panose="020B0604020202020204" pitchFamily="34" charset="0"/>
              </a:rPr>
              <a:t>Maceta </a:t>
            </a:r>
            <a:r>
              <a:rPr lang="es-EC" sz="2800" b="1" dirty="0" err="1">
                <a:solidFill>
                  <a:srgbClr val="000099"/>
                </a:solidFill>
                <a:latin typeface="Montserrat" panose="020B0604020202020204" pitchFamily="2" charset="0"/>
                <a:cs typeface="Helvetica" panose="020B0604020202020204" pitchFamily="34" charset="0"/>
              </a:rPr>
              <a:t>Rotable</a:t>
            </a:r>
            <a:endParaRPr lang="es-EC" sz="2800" b="1" dirty="0">
              <a:solidFill>
                <a:srgbClr val="000099"/>
              </a:solidFill>
              <a:latin typeface="Montserrat" panose="020B0604020202020204" pitchFamily="2" charset="0"/>
              <a:cs typeface="Helvetica" panose="020B0604020202020204" pitchFamily="34" charset="0"/>
            </a:endParaRPr>
          </a:p>
        </p:txBody>
      </p:sp>
      <p:pic>
        <p:nvPicPr>
          <p:cNvPr id="4" name="Imagen 3">
            <a:extLst>
              <a:ext uri="{FF2B5EF4-FFF2-40B4-BE49-F238E27FC236}">
                <a16:creationId xmlns:a16="http://schemas.microsoft.com/office/drawing/2014/main" id="{D8275F98-25BB-C351-C0FC-4B9294418BAA}"/>
              </a:ext>
            </a:extLst>
          </p:cNvPr>
          <p:cNvPicPr>
            <a:picLocks noChangeAspect="1"/>
          </p:cNvPicPr>
          <p:nvPr/>
        </p:nvPicPr>
        <p:blipFill>
          <a:blip r:embed="rId6"/>
          <a:stretch>
            <a:fillRect/>
          </a:stretch>
        </p:blipFill>
        <p:spPr>
          <a:xfrm>
            <a:off x="10250902" y="335782"/>
            <a:ext cx="1281236" cy="742687"/>
          </a:xfrm>
          <a:prstGeom prst="rect">
            <a:avLst/>
          </a:prstGeom>
        </p:spPr>
      </p:pic>
      <p:pic>
        <p:nvPicPr>
          <p:cNvPr id="18" name="Imagen 17">
            <a:extLst>
              <a:ext uri="{FF2B5EF4-FFF2-40B4-BE49-F238E27FC236}">
                <a16:creationId xmlns:a16="http://schemas.microsoft.com/office/drawing/2014/main" id="{844E1701-6C77-68F6-3B70-3944D5AB63F5}"/>
              </a:ext>
            </a:extLst>
          </p:cNvPr>
          <p:cNvPicPr>
            <a:picLocks noChangeAspect="1"/>
          </p:cNvPicPr>
          <p:nvPr/>
        </p:nvPicPr>
        <p:blipFill>
          <a:blip r:embed="rId7"/>
          <a:stretch>
            <a:fillRect/>
          </a:stretch>
        </p:blipFill>
        <p:spPr>
          <a:xfrm>
            <a:off x="2388474" y="2556998"/>
            <a:ext cx="1706006" cy="1785187"/>
          </a:xfrm>
          <a:prstGeom prst="rect">
            <a:avLst/>
          </a:prstGeom>
        </p:spPr>
      </p:pic>
      <p:pic>
        <p:nvPicPr>
          <p:cNvPr id="23" name="Imagen 22">
            <a:extLst>
              <a:ext uri="{FF2B5EF4-FFF2-40B4-BE49-F238E27FC236}">
                <a16:creationId xmlns:a16="http://schemas.microsoft.com/office/drawing/2014/main" id="{2349EE1F-ADE8-F32E-C75E-888E07A244FC}"/>
              </a:ext>
            </a:extLst>
          </p:cNvPr>
          <p:cNvPicPr>
            <a:picLocks noChangeAspect="1"/>
          </p:cNvPicPr>
          <p:nvPr/>
        </p:nvPicPr>
        <p:blipFill rotWithShape="1">
          <a:blip r:embed="rId8"/>
          <a:srcRect r="3005" b="6928"/>
          <a:stretch/>
        </p:blipFill>
        <p:spPr>
          <a:xfrm>
            <a:off x="919995" y="4917240"/>
            <a:ext cx="4703682" cy="1380772"/>
          </a:xfrm>
          <a:prstGeom prst="rect">
            <a:avLst/>
          </a:prstGeom>
        </p:spPr>
      </p:pic>
    </p:spTree>
    <p:extLst>
      <p:ext uri="{BB962C8B-B14F-4D97-AF65-F5344CB8AC3E}">
        <p14:creationId xmlns:p14="http://schemas.microsoft.com/office/powerpoint/2010/main" val="49054008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Picture 4" descr="ASIPI Academia">
            <a:extLst>
              <a:ext uri="{FF2B5EF4-FFF2-40B4-BE49-F238E27FC236}">
                <a16:creationId xmlns:a16="http://schemas.microsoft.com/office/drawing/2014/main" id="{EBFD66FA-C8B6-A0CA-D72C-AC9653176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472975" y="371940"/>
            <a:ext cx="920508" cy="11152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4F2F664-204F-3059-8632-E42787D22CB4}"/>
              </a:ext>
            </a:extLst>
          </p:cNvPr>
          <p:cNvPicPr>
            <a:picLocks noChangeAspect="1"/>
          </p:cNvPicPr>
          <p:nvPr/>
        </p:nvPicPr>
        <p:blipFill>
          <a:blip r:embed="rId3"/>
          <a:stretch>
            <a:fillRect/>
          </a:stretch>
        </p:blipFill>
        <p:spPr>
          <a:xfrm>
            <a:off x="2996510" y="371939"/>
            <a:ext cx="845504" cy="1115535"/>
          </a:xfrm>
          <a:prstGeom prst="rect">
            <a:avLst/>
          </a:prstGeom>
        </p:spPr>
      </p:pic>
      <p:pic>
        <p:nvPicPr>
          <p:cNvPr id="6" name="Imagen 5" descr="Imagen que contiene Icono&#10;&#10;Descripción generada automáticamente">
            <a:extLst>
              <a:ext uri="{FF2B5EF4-FFF2-40B4-BE49-F238E27FC236}">
                <a16:creationId xmlns:a16="http://schemas.microsoft.com/office/drawing/2014/main" id="{6C9FA270-B886-F51B-B728-296F28422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306" y="371595"/>
            <a:ext cx="1115535" cy="1115535"/>
          </a:xfrm>
          <a:prstGeom prst="rect">
            <a:avLst/>
          </a:prstGeom>
        </p:spPr>
      </p:pic>
      <p:pic>
        <p:nvPicPr>
          <p:cNvPr id="10" name="object 17">
            <a:extLst>
              <a:ext uri="{FF2B5EF4-FFF2-40B4-BE49-F238E27FC236}">
                <a16:creationId xmlns:a16="http://schemas.microsoft.com/office/drawing/2014/main" id="{EC4150DB-C1A7-0C01-F9FF-74F59B8CB632}"/>
              </a:ext>
            </a:extLst>
          </p:cNvPr>
          <p:cNvPicPr/>
          <p:nvPr/>
        </p:nvPicPr>
        <p:blipFill>
          <a:blip r:embed="rId5" cstate="print"/>
          <a:stretch>
            <a:fillRect/>
          </a:stretch>
        </p:blipFill>
        <p:spPr>
          <a:xfrm>
            <a:off x="6184943" y="402688"/>
            <a:ext cx="2594606" cy="1063255"/>
          </a:xfrm>
          <a:prstGeom prst="rect">
            <a:avLst/>
          </a:prstGeom>
        </p:spPr>
      </p:pic>
      <p:sp>
        <p:nvSpPr>
          <p:cNvPr id="4" name="Marcador de contenido 2">
            <a:extLst>
              <a:ext uri="{FF2B5EF4-FFF2-40B4-BE49-F238E27FC236}">
                <a16:creationId xmlns:a16="http://schemas.microsoft.com/office/drawing/2014/main" id="{17E73070-95BA-966F-19E9-5F52FBD4D122}"/>
              </a:ext>
            </a:extLst>
          </p:cNvPr>
          <p:cNvSpPr txBox="1">
            <a:spLocks/>
          </p:cNvSpPr>
          <p:nvPr/>
        </p:nvSpPr>
        <p:spPr>
          <a:xfrm>
            <a:off x="3444152" y="1487130"/>
            <a:ext cx="5603367" cy="1747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3600" b="1" dirty="0">
                <a:solidFill>
                  <a:srgbClr val="000099"/>
                </a:solidFill>
                <a:latin typeface="Montserrat" panose="020B0604020202020204" pitchFamily="2" charset="0"/>
                <a:cs typeface="Helvetica" panose="020B0604020202020204" pitchFamily="34" charset="0"/>
              </a:rPr>
              <a:t>GANADORES</a:t>
            </a:r>
          </a:p>
          <a:p>
            <a:pPr marL="0" indent="0" algn="ctr">
              <a:buFont typeface="Arial" panose="020B0604020202020204" pitchFamily="34" charset="0"/>
              <a:buNone/>
            </a:pPr>
            <a:r>
              <a:rPr lang="es-MX" sz="4400" b="1" dirty="0">
                <a:solidFill>
                  <a:srgbClr val="000099"/>
                </a:solidFill>
                <a:latin typeface="Montserrat" panose="020B0604020202020204" pitchFamily="2" charset="0"/>
                <a:cs typeface="Helvetica" panose="020B0604020202020204" pitchFamily="34" charset="0"/>
              </a:rPr>
              <a:t>PRIMER LUGAR</a:t>
            </a:r>
          </a:p>
        </p:txBody>
      </p:sp>
      <p:sp>
        <p:nvSpPr>
          <p:cNvPr id="7" name="CuadroTexto 29">
            <a:extLst>
              <a:ext uri="{FF2B5EF4-FFF2-40B4-BE49-F238E27FC236}">
                <a16:creationId xmlns:a16="http://schemas.microsoft.com/office/drawing/2014/main" id="{057A20DD-88C1-993F-C21E-5BBADC2585A2}"/>
              </a:ext>
            </a:extLst>
          </p:cNvPr>
          <p:cNvSpPr txBox="1">
            <a:spLocks noGrp="1"/>
          </p:cNvSpPr>
          <p:nvPr>
            <p:ph idx="1"/>
          </p:nvPr>
        </p:nvSpPr>
        <p:spPr>
          <a:xfrm>
            <a:off x="1270000" y="3235325"/>
            <a:ext cx="10296525" cy="1512209"/>
          </a:xfrm>
          <a:prstGeom prst="rect">
            <a:avLst/>
          </a:prstGeom>
          <a:noFill/>
        </p:spPr>
        <p:txBody>
          <a:bodyPr wrap="square" rtlCol="0">
            <a:spAutoFit/>
          </a:bodyPr>
          <a:lstStyle/>
          <a:p>
            <a:pPr marL="0" indent="0" algn="ctr">
              <a:buNone/>
            </a:pPr>
            <a:r>
              <a:rPr lang="es-EC" sz="2800" b="1" dirty="0">
                <a:solidFill>
                  <a:srgbClr val="000099"/>
                </a:solidFill>
                <a:latin typeface="Montserrat" panose="020B0604020202020204" pitchFamily="2" charset="0"/>
                <a:cs typeface="Helvetica" panose="020B0604020202020204" pitchFamily="34" charset="0"/>
              </a:rPr>
              <a:t>Maceta </a:t>
            </a:r>
            <a:r>
              <a:rPr lang="es-EC" sz="2800" b="1" dirty="0" err="1">
                <a:solidFill>
                  <a:srgbClr val="000099"/>
                </a:solidFill>
                <a:latin typeface="Montserrat" panose="020B0604020202020204" pitchFamily="2" charset="0"/>
                <a:cs typeface="Helvetica" panose="020B0604020202020204" pitchFamily="34" charset="0"/>
              </a:rPr>
              <a:t>Rotable</a:t>
            </a:r>
            <a:r>
              <a:rPr lang="es-EC" sz="2800" b="1" dirty="0">
                <a:solidFill>
                  <a:srgbClr val="000099"/>
                </a:solidFill>
                <a:latin typeface="Montserrat" panose="020B0604020202020204" pitchFamily="2" charset="0"/>
                <a:cs typeface="Helvetica" panose="020B0604020202020204" pitchFamily="34" charset="0"/>
              </a:rPr>
              <a:t> </a:t>
            </a:r>
          </a:p>
          <a:p>
            <a:pPr marL="0" indent="0" algn="ctr">
              <a:buNone/>
            </a:pPr>
            <a:r>
              <a:rPr lang="es-MX" b="1" dirty="0">
                <a:solidFill>
                  <a:srgbClr val="000099"/>
                </a:solidFill>
                <a:latin typeface="Montserrat" panose="020B0604020202020204" pitchFamily="2" charset="0"/>
                <a:cs typeface="Helvetica" panose="020B0604020202020204" pitchFamily="34" charset="0"/>
              </a:rPr>
              <a:t>Fernando De Anda Bejarano</a:t>
            </a:r>
            <a:endParaRPr lang="es-EC" sz="2800" b="1" dirty="0">
              <a:solidFill>
                <a:srgbClr val="000099"/>
              </a:solidFill>
              <a:latin typeface="Montserrat" panose="020B0604020202020204" pitchFamily="2" charset="0"/>
              <a:cs typeface="Helvetica" panose="020B0604020202020204" pitchFamily="34" charset="0"/>
            </a:endParaRPr>
          </a:p>
          <a:p>
            <a:pPr marL="0" indent="0" algn="ctr">
              <a:buNone/>
            </a:pPr>
            <a:endParaRPr lang="es-EC" sz="2800" b="1" dirty="0">
              <a:solidFill>
                <a:srgbClr val="000099"/>
              </a:solidFill>
              <a:latin typeface="Montserrat" panose="020B0604020202020204" pitchFamily="2" charset="0"/>
              <a:cs typeface="Helvetica" panose="020B0604020202020204" pitchFamily="34" charset="0"/>
            </a:endParaRPr>
          </a:p>
        </p:txBody>
      </p:sp>
      <p:pic>
        <p:nvPicPr>
          <p:cNvPr id="11" name="Imagen 17">
            <a:extLst>
              <a:ext uri="{FF2B5EF4-FFF2-40B4-BE49-F238E27FC236}">
                <a16:creationId xmlns:a16="http://schemas.microsoft.com/office/drawing/2014/main" id="{13F9DBC9-3C60-1ED4-D49C-6977F5943C7D}"/>
              </a:ext>
            </a:extLst>
          </p:cNvPr>
          <p:cNvPicPr>
            <a:picLocks noChangeAspect="1"/>
          </p:cNvPicPr>
          <p:nvPr/>
        </p:nvPicPr>
        <p:blipFill>
          <a:blip r:embed="rId6"/>
          <a:stretch>
            <a:fillRect/>
          </a:stretch>
        </p:blipFill>
        <p:spPr>
          <a:xfrm>
            <a:off x="1713256" y="3234843"/>
            <a:ext cx="1706006" cy="1785187"/>
          </a:xfrm>
          <a:prstGeom prst="rect">
            <a:avLst/>
          </a:prstGeom>
        </p:spPr>
      </p:pic>
    </p:spTree>
    <p:extLst>
      <p:ext uri="{BB962C8B-B14F-4D97-AF65-F5344CB8AC3E}">
        <p14:creationId xmlns:p14="http://schemas.microsoft.com/office/powerpoint/2010/main" val="237233410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85060C-F088-E7DB-BD1C-98FF200F8715}"/>
              </a:ext>
            </a:extLst>
          </p:cNvPr>
          <p:cNvSpPr>
            <a:spLocks noGrp="1"/>
          </p:cNvSpPr>
          <p:nvPr>
            <p:ph idx="1"/>
          </p:nvPr>
        </p:nvSpPr>
        <p:spPr>
          <a:xfrm>
            <a:off x="1269906" y="3234843"/>
            <a:ext cx="10297150" cy="2717165"/>
          </a:xfrm>
        </p:spPr>
        <p:txBody>
          <a:bodyPr/>
          <a:lstStyle/>
          <a:p>
            <a:pPr marL="0" indent="0" algn="ctr">
              <a:buNone/>
            </a:pPr>
            <a:r>
              <a:rPr lang="es-EC" sz="2800" b="1" dirty="0">
                <a:solidFill>
                  <a:srgbClr val="000099"/>
                </a:solidFill>
                <a:latin typeface="Montserrat" panose="020B0604020202020204" pitchFamily="2" charset="0"/>
                <a:cs typeface="Helvetica" panose="020B0604020202020204" pitchFamily="34" charset="0"/>
              </a:rPr>
              <a:t>Botella Alpin</a:t>
            </a:r>
          </a:p>
          <a:p>
            <a:pPr marL="0" indent="0" algn="ctr">
              <a:buNone/>
            </a:pPr>
            <a:r>
              <a:rPr lang="es-ES" b="1" dirty="0">
                <a:solidFill>
                  <a:srgbClr val="000099"/>
                </a:solidFill>
                <a:latin typeface="Montserrat" panose="020B0604020202020204" pitchFamily="2" charset="0"/>
                <a:cs typeface="Helvetica" panose="020B0604020202020204" pitchFamily="34" charset="0"/>
              </a:rPr>
              <a:t>ALPINA PRODUCTOS ALIMENTICIOS S.A. /               </a:t>
            </a:r>
            <a:r>
              <a:rPr lang="es-ES" b="1" dirty="0" err="1">
                <a:solidFill>
                  <a:srgbClr val="000099"/>
                </a:solidFill>
                <a:latin typeface="Montserrat" panose="020B0604020202020204" pitchFamily="2" charset="0"/>
                <a:cs typeface="Helvetica" panose="020B0604020202020204" pitchFamily="34" charset="0"/>
              </a:rPr>
              <a:t>Nicolo</a:t>
            </a:r>
            <a:r>
              <a:rPr lang="es-ES" b="1" dirty="0">
                <a:solidFill>
                  <a:srgbClr val="000099"/>
                </a:solidFill>
                <a:latin typeface="Montserrat" panose="020B0604020202020204" pitchFamily="2" charset="0"/>
                <a:cs typeface="Helvetica" panose="020B0604020202020204" pitchFamily="34" charset="0"/>
              </a:rPr>
              <a:t> </a:t>
            </a:r>
            <a:r>
              <a:rPr lang="es-ES" b="1" dirty="0" err="1">
                <a:solidFill>
                  <a:srgbClr val="000099"/>
                </a:solidFill>
                <a:latin typeface="Montserrat" panose="020B0604020202020204" pitchFamily="2" charset="0"/>
                <a:cs typeface="Helvetica" panose="020B0604020202020204" pitchFamily="34" charset="0"/>
              </a:rPr>
              <a:t>Baldassar</a:t>
            </a:r>
            <a:r>
              <a:rPr lang="es-ES" b="1" dirty="0">
                <a:solidFill>
                  <a:srgbClr val="000099"/>
                </a:solidFill>
                <a:latin typeface="Montserrat" panose="020B0604020202020204" pitchFamily="2" charset="0"/>
                <a:cs typeface="Helvetica" panose="020B0604020202020204" pitchFamily="34" charset="0"/>
              </a:rPr>
              <a:t>, Vittorio </a:t>
            </a:r>
            <a:r>
              <a:rPr lang="es-ES" b="1" dirty="0" err="1">
                <a:solidFill>
                  <a:srgbClr val="000099"/>
                </a:solidFill>
                <a:latin typeface="Montserrat" panose="020B0604020202020204" pitchFamily="2" charset="0"/>
                <a:cs typeface="Helvetica" panose="020B0604020202020204" pitchFamily="34" charset="0"/>
              </a:rPr>
              <a:t>Carrer</a:t>
            </a:r>
            <a:endParaRPr lang="es-ES" b="1" dirty="0">
              <a:solidFill>
                <a:srgbClr val="000099"/>
              </a:solidFill>
              <a:latin typeface="Montserrat" panose="020B0604020202020204" pitchFamily="2" charset="0"/>
              <a:cs typeface="Helvetica" panose="020B0604020202020204" pitchFamily="34" charset="0"/>
            </a:endParaRPr>
          </a:p>
          <a:p>
            <a:pPr marL="0" indent="0" algn="ctr">
              <a:buNone/>
            </a:pPr>
            <a:endParaRPr lang="es-EC" sz="2800" b="1" dirty="0">
              <a:solidFill>
                <a:srgbClr val="000099"/>
              </a:solidFill>
              <a:latin typeface="Montserrat" panose="020B0604020202020204" pitchFamily="2" charset="0"/>
              <a:cs typeface="Helvetica" panose="020B0604020202020204" pitchFamily="34" charset="0"/>
            </a:endParaRPr>
          </a:p>
          <a:p>
            <a:pPr marL="0" indent="0" algn="ctr">
              <a:buNone/>
            </a:pPr>
            <a:endParaRPr lang="es-MX" dirty="0">
              <a:solidFill>
                <a:srgbClr val="000099"/>
              </a:solidFill>
              <a:latin typeface="Helvetica" panose="020B0604020202020204" pitchFamily="34" charset="0"/>
              <a:cs typeface="Helvetica" panose="020B0604020202020204" pitchFamily="34" charset="0"/>
            </a:endParaRPr>
          </a:p>
        </p:txBody>
      </p:sp>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Picture 4" descr="ASIPI Academia">
            <a:extLst>
              <a:ext uri="{FF2B5EF4-FFF2-40B4-BE49-F238E27FC236}">
                <a16:creationId xmlns:a16="http://schemas.microsoft.com/office/drawing/2014/main" id="{EBFD66FA-C8B6-A0CA-D72C-AC9653176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472975" y="371940"/>
            <a:ext cx="920508" cy="11152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4F2F664-204F-3059-8632-E42787D22CB4}"/>
              </a:ext>
            </a:extLst>
          </p:cNvPr>
          <p:cNvPicPr>
            <a:picLocks noChangeAspect="1"/>
          </p:cNvPicPr>
          <p:nvPr/>
        </p:nvPicPr>
        <p:blipFill>
          <a:blip r:embed="rId3"/>
          <a:stretch>
            <a:fillRect/>
          </a:stretch>
        </p:blipFill>
        <p:spPr>
          <a:xfrm>
            <a:off x="2996510" y="371939"/>
            <a:ext cx="845504" cy="1115535"/>
          </a:xfrm>
          <a:prstGeom prst="rect">
            <a:avLst/>
          </a:prstGeom>
        </p:spPr>
      </p:pic>
      <p:pic>
        <p:nvPicPr>
          <p:cNvPr id="6" name="Imagen 5" descr="Imagen que contiene Icono&#10;&#10;Descripción generada automáticamente">
            <a:extLst>
              <a:ext uri="{FF2B5EF4-FFF2-40B4-BE49-F238E27FC236}">
                <a16:creationId xmlns:a16="http://schemas.microsoft.com/office/drawing/2014/main" id="{6C9FA270-B886-F51B-B728-296F28422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306" y="371595"/>
            <a:ext cx="1115535" cy="1115535"/>
          </a:xfrm>
          <a:prstGeom prst="rect">
            <a:avLst/>
          </a:prstGeom>
        </p:spPr>
      </p:pic>
      <p:pic>
        <p:nvPicPr>
          <p:cNvPr id="10" name="object 17">
            <a:extLst>
              <a:ext uri="{FF2B5EF4-FFF2-40B4-BE49-F238E27FC236}">
                <a16:creationId xmlns:a16="http://schemas.microsoft.com/office/drawing/2014/main" id="{EC4150DB-C1A7-0C01-F9FF-74F59B8CB632}"/>
              </a:ext>
            </a:extLst>
          </p:cNvPr>
          <p:cNvPicPr/>
          <p:nvPr/>
        </p:nvPicPr>
        <p:blipFill>
          <a:blip r:embed="rId5" cstate="print"/>
          <a:stretch>
            <a:fillRect/>
          </a:stretch>
        </p:blipFill>
        <p:spPr>
          <a:xfrm>
            <a:off x="6184943" y="402688"/>
            <a:ext cx="2594606" cy="1063255"/>
          </a:xfrm>
          <a:prstGeom prst="rect">
            <a:avLst/>
          </a:prstGeom>
        </p:spPr>
      </p:pic>
      <p:sp>
        <p:nvSpPr>
          <p:cNvPr id="4" name="Marcador de contenido 2">
            <a:extLst>
              <a:ext uri="{FF2B5EF4-FFF2-40B4-BE49-F238E27FC236}">
                <a16:creationId xmlns:a16="http://schemas.microsoft.com/office/drawing/2014/main" id="{17E73070-95BA-966F-19E9-5F52FBD4D122}"/>
              </a:ext>
            </a:extLst>
          </p:cNvPr>
          <p:cNvSpPr txBox="1">
            <a:spLocks/>
          </p:cNvSpPr>
          <p:nvPr/>
        </p:nvSpPr>
        <p:spPr>
          <a:xfrm>
            <a:off x="3294316" y="1487130"/>
            <a:ext cx="5603367" cy="1747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3600" b="1" dirty="0">
                <a:solidFill>
                  <a:srgbClr val="000099"/>
                </a:solidFill>
                <a:latin typeface="Montserrat" panose="020B0604020202020204" pitchFamily="2" charset="0"/>
                <a:cs typeface="Helvetica" panose="020B0604020202020204" pitchFamily="34" charset="0"/>
              </a:rPr>
              <a:t>GANADORES</a:t>
            </a:r>
          </a:p>
          <a:p>
            <a:pPr marL="0" indent="0" algn="ctr">
              <a:buFont typeface="Arial" panose="020B0604020202020204" pitchFamily="34" charset="0"/>
              <a:buNone/>
            </a:pPr>
            <a:r>
              <a:rPr lang="es-MX" sz="4400" b="1" dirty="0">
                <a:solidFill>
                  <a:srgbClr val="000099"/>
                </a:solidFill>
                <a:latin typeface="Montserrat" panose="020B0604020202020204" pitchFamily="2" charset="0"/>
                <a:cs typeface="Helvetica" panose="020B0604020202020204" pitchFamily="34" charset="0"/>
              </a:rPr>
              <a:t>SEGUNDO LUGAR</a:t>
            </a:r>
          </a:p>
        </p:txBody>
      </p:sp>
      <p:pic>
        <p:nvPicPr>
          <p:cNvPr id="7" name="Imagen 14">
            <a:extLst>
              <a:ext uri="{FF2B5EF4-FFF2-40B4-BE49-F238E27FC236}">
                <a16:creationId xmlns:a16="http://schemas.microsoft.com/office/drawing/2014/main" id="{04E00190-1EF4-32DC-DC89-D1BEFDDEB362}"/>
              </a:ext>
            </a:extLst>
          </p:cNvPr>
          <p:cNvPicPr>
            <a:picLocks noChangeAspect="1"/>
          </p:cNvPicPr>
          <p:nvPr/>
        </p:nvPicPr>
        <p:blipFill>
          <a:blip r:embed="rId6"/>
          <a:stretch>
            <a:fillRect/>
          </a:stretch>
        </p:blipFill>
        <p:spPr>
          <a:xfrm>
            <a:off x="1933229" y="4726194"/>
            <a:ext cx="3013675" cy="1759866"/>
          </a:xfrm>
          <a:prstGeom prst="rect">
            <a:avLst/>
          </a:prstGeom>
        </p:spPr>
      </p:pic>
    </p:spTree>
    <p:extLst>
      <p:ext uri="{BB962C8B-B14F-4D97-AF65-F5344CB8AC3E}">
        <p14:creationId xmlns:p14="http://schemas.microsoft.com/office/powerpoint/2010/main" val="54593017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85060C-F088-E7DB-BD1C-98FF200F8715}"/>
              </a:ext>
            </a:extLst>
          </p:cNvPr>
          <p:cNvSpPr>
            <a:spLocks noGrp="1"/>
          </p:cNvSpPr>
          <p:nvPr>
            <p:ph idx="1"/>
          </p:nvPr>
        </p:nvSpPr>
        <p:spPr>
          <a:xfrm>
            <a:off x="1269906" y="3234843"/>
            <a:ext cx="10297150" cy="2717165"/>
          </a:xfrm>
        </p:spPr>
        <p:txBody>
          <a:bodyPr/>
          <a:lstStyle/>
          <a:p>
            <a:pPr marL="0" indent="0" algn="ctr">
              <a:buNone/>
            </a:pPr>
            <a:r>
              <a:rPr lang="es-EC" sz="2800" b="1" dirty="0">
                <a:solidFill>
                  <a:srgbClr val="000099"/>
                </a:solidFill>
                <a:latin typeface="Montserrat" panose="020B0604020202020204" pitchFamily="2" charset="0"/>
                <a:cs typeface="Helvetica" panose="020B0604020202020204" pitchFamily="34" charset="0"/>
              </a:rPr>
              <a:t>Tratamiento Gel CK</a:t>
            </a:r>
          </a:p>
          <a:p>
            <a:pPr marL="0" indent="0" algn="ctr">
              <a:buNone/>
            </a:pPr>
            <a:r>
              <a:rPr lang="pt-BR" b="1" dirty="0">
                <a:solidFill>
                  <a:srgbClr val="000099"/>
                </a:solidFill>
                <a:latin typeface="Montserrat" panose="020B0604020202020204" pitchFamily="2" charset="0"/>
                <a:cs typeface="Helvetica" panose="020B0604020202020204" pitchFamily="34" charset="0"/>
              </a:rPr>
              <a:t>Celestial Home/Celestial Kids - Lina Uribe</a:t>
            </a:r>
          </a:p>
          <a:p>
            <a:pPr marL="0" indent="0" algn="ctr">
              <a:buNone/>
            </a:pPr>
            <a:endParaRPr lang="pt-BR" b="1" dirty="0">
              <a:solidFill>
                <a:srgbClr val="000099"/>
              </a:solidFill>
              <a:latin typeface="Montserrat" panose="020B0604020202020204" pitchFamily="2" charset="0"/>
              <a:cs typeface="Helvetica" panose="020B0604020202020204" pitchFamily="34" charset="0"/>
            </a:endParaRPr>
          </a:p>
          <a:p>
            <a:pPr marL="0" indent="0" algn="ctr">
              <a:buNone/>
            </a:pPr>
            <a:endParaRPr lang="pt-BR" b="1" dirty="0">
              <a:solidFill>
                <a:srgbClr val="000099"/>
              </a:solidFill>
              <a:latin typeface="Montserrat" panose="020B0604020202020204" pitchFamily="2" charset="0"/>
              <a:cs typeface="Helvetica" panose="020B0604020202020204" pitchFamily="34" charset="0"/>
            </a:endParaRPr>
          </a:p>
          <a:p>
            <a:pPr marL="0" indent="0" algn="ctr">
              <a:buNone/>
            </a:pPr>
            <a:endParaRPr lang="es-MX" dirty="0">
              <a:solidFill>
                <a:srgbClr val="000099"/>
              </a:solidFill>
              <a:latin typeface="Helvetica" panose="020B0604020202020204" pitchFamily="34" charset="0"/>
              <a:cs typeface="Helvetica" panose="020B0604020202020204" pitchFamily="34" charset="0"/>
            </a:endParaRPr>
          </a:p>
        </p:txBody>
      </p:sp>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Picture 4" descr="ASIPI Academia">
            <a:extLst>
              <a:ext uri="{FF2B5EF4-FFF2-40B4-BE49-F238E27FC236}">
                <a16:creationId xmlns:a16="http://schemas.microsoft.com/office/drawing/2014/main" id="{EBFD66FA-C8B6-A0CA-D72C-AC9653176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472975" y="371940"/>
            <a:ext cx="920508" cy="11152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4F2F664-204F-3059-8632-E42787D22CB4}"/>
              </a:ext>
            </a:extLst>
          </p:cNvPr>
          <p:cNvPicPr>
            <a:picLocks noChangeAspect="1"/>
          </p:cNvPicPr>
          <p:nvPr/>
        </p:nvPicPr>
        <p:blipFill>
          <a:blip r:embed="rId3"/>
          <a:stretch>
            <a:fillRect/>
          </a:stretch>
        </p:blipFill>
        <p:spPr>
          <a:xfrm>
            <a:off x="2996510" y="371939"/>
            <a:ext cx="845504" cy="1115535"/>
          </a:xfrm>
          <a:prstGeom prst="rect">
            <a:avLst/>
          </a:prstGeom>
        </p:spPr>
      </p:pic>
      <p:pic>
        <p:nvPicPr>
          <p:cNvPr id="6" name="Imagen 5" descr="Imagen que contiene Icono&#10;&#10;Descripción generada automáticamente">
            <a:extLst>
              <a:ext uri="{FF2B5EF4-FFF2-40B4-BE49-F238E27FC236}">
                <a16:creationId xmlns:a16="http://schemas.microsoft.com/office/drawing/2014/main" id="{6C9FA270-B886-F51B-B728-296F28422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306" y="371595"/>
            <a:ext cx="1115535" cy="1115535"/>
          </a:xfrm>
          <a:prstGeom prst="rect">
            <a:avLst/>
          </a:prstGeom>
        </p:spPr>
      </p:pic>
      <p:pic>
        <p:nvPicPr>
          <p:cNvPr id="10" name="object 17">
            <a:extLst>
              <a:ext uri="{FF2B5EF4-FFF2-40B4-BE49-F238E27FC236}">
                <a16:creationId xmlns:a16="http://schemas.microsoft.com/office/drawing/2014/main" id="{EC4150DB-C1A7-0C01-F9FF-74F59B8CB632}"/>
              </a:ext>
            </a:extLst>
          </p:cNvPr>
          <p:cNvPicPr/>
          <p:nvPr/>
        </p:nvPicPr>
        <p:blipFill>
          <a:blip r:embed="rId5" cstate="print"/>
          <a:stretch>
            <a:fillRect/>
          </a:stretch>
        </p:blipFill>
        <p:spPr>
          <a:xfrm>
            <a:off x="6184943" y="402688"/>
            <a:ext cx="2594606" cy="1063255"/>
          </a:xfrm>
          <a:prstGeom prst="rect">
            <a:avLst/>
          </a:prstGeom>
        </p:spPr>
      </p:pic>
      <p:sp>
        <p:nvSpPr>
          <p:cNvPr id="4" name="Marcador de contenido 2">
            <a:extLst>
              <a:ext uri="{FF2B5EF4-FFF2-40B4-BE49-F238E27FC236}">
                <a16:creationId xmlns:a16="http://schemas.microsoft.com/office/drawing/2014/main" id="{17E73070-95BA-966F-19E9-5F52FBD4D122}"/>
              </a:ext>
            </a:extLst>
          </p:cNvPr>
          <p:cNvSpPr txBox="1">
            <a:spLocks/>
          </p:cNvSpPr>
          <p:nvPr/>
        </p:nvSpPr>
        <p:spPr>
          <a:xfrm>
            <a:off x="3294316" y="1487130"/>
            <a:ext cx="5603367" cy="1747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3600" b="1" dirty="0">
                <a:solidFill>
                  <a:srgbClr val="000099"/>
                </a:solidFill>
                <a:latin typeface="Montserrat" panose="020B0604020202020204" pitchFamily="2" charset="0"/>
                <a:cs typeface="Helvetica" panose="020B0604020202020204" pitchFamily="34" charset="0"/>
              </a:rPr>
              <a:t>GANADORES</a:t>
            </a:r>
          </a:p>
          <a:p>
            <a:pPr marL="0" indent="0" algn="ctr">
              <a:buFont typeface="Arial" panose="020B0604020202020204" pitchFamily="34" charset="0"/>
              <a:buNone/>
            </a:pPr>
            <a:r>
              <a:rPr lang="es-MX" sz="4400" b="1" dirty="0">
                <a:solidFill>
                  <a:srgbClr val="000099"/>
                </a:solidFill>
                <a:latin typeface="Montserrat" panose="020B0604020202020204" pitchFamily="2" charset="0"/>
                <a:cs typeface="Helvetica" panose="020B0604020202020204" pitchFamily="34" charset="0"/>
              </a:rPr>
              <a:t>TERCER LUGAR</a:t>
            </a:r>
          </a:p>
        </p:txBody>
      </p:sp>
      <p:pic>
        <p:nvPicPr>
          <p:cNvPr id="7" name="Imagen 10">
            <a:extLst>
              <a:ext uri="{FF2B5EF4-FFF2-40B4-BE49-F238E27FC236}">
                <a16:creationId xmlns:a16="http://schemas.microsoft.com/office/drawing/2014/main" id="{30A94FAF-3505-7462-31CB-E69DE306AF77}"/>
              </a:ext>
            </a:extLst>
          </p:cNvPr>
          <p:cNvPicPr>
            <a:picLocks noChangeAspect="1"/>
          </p:cNvPicPr>
          <p:nvPr/>
        </p:nvPicPr>
        <p:blipFill>
          <a:blip r:embed="rId6"/>
          <a:stretch>
            <a:fillRect/>
          </a:stretch>
        </p:blipFill>
        <p:spPr>
          <a:xfrm>
            <a:off x="4406306" y="4440711"/>
            <a:ext cx="3440174" cy="1532927"/>
          </a:xfrm>
          <a:prstGeom prst="rect">
            <a:avLst/>
          </a:prstGeom>
        </p:spPr>
      </p:pic>
    </p:spTree>
    <p:extLst>
      <p:ext uri="{BB962C8B-B14F-4D97-AF65-F5344CB8AC3E}">
        <p14:creationId xmlns:p14="http://schemas.microsoft.com/office/powerpoint/2010/main" val="1561486078"/>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85060C-F088-E7DB-BD1C-98FF200F8715}"/>
              </a:ext>
            </a:extLst>
          </p:cNvPr>
          <p:cNvSpPr>
            <a:spLocks noGrp="1"/>
          </p:cNvSpPr>
          <p:nvPr>
            <p:ph idx="1"/>
          </p:nvPr>
        </p:nvSpPr>
        <p:spPr>
          <a:xfrm>
            <a:off x="1269906" y="3234843"/>
            <a:ext cx="10297150" cy="2717165"/>
          </a:xfrm>
        </p:spPr>
        <p:txBody>
          <a:bodyPr/>
          <a:lstStyle/>
          <a:p>
            <a:pPr marL="0" indent="0" algn="ctr">
              <a:buNone/>
            </a:pPr>
            <a:r>
              <a:rPr lang="pt-BR" sz="2800" b="1" dirty="0">
                <a:solidFill>
                  <a:srgbClr val="000099"/>
                </a:solidFill>
                <a:latin typeface="Montserrat" panose="020B0604020202020204" pitchFamily="2" charset="0"/>
                <a:cs typeface="Helvetica" panose="020B0604020202020204" pitchFamily="34" charset="0"/>
              </a:rPr>
              <a:t>ESFERA DOSIFICADORA </a:t>
            </a:r>
          </a:p>
          <a:p>
            <a:pPr marL="0" indent="0" algn="ctr">
              <a:buNone/>
            </a:pPr>
            <a:r>
              <a:rPr lang="es-MX" b="1" dirty="0">
                <a:solidFill>
                  <a:srgbClr val="000099"/>
                </a:solidFill>
                <a:latin typeface="Montserrat" panose="020B0604020202020204" pitchFamily="2" charset="0"/>
                <a:cs typeface="Helvetica" panose="020B0604020202020204" pitchFamily="34" charset="0"/>
              </a:rPr>
              <a:t>ERFINDER</a:t>
            </a:r>
            <a:r>
              <a:rPr lang="es-MX" dirty="0">
                <a:solidFill>
                  <a:srgbClr val="000099"/>
                </a:solidFill>
                <a:latin typeface="Montserrat" panose="020B0604020202020204" pitchFamily="2" charset="0"/>
                <a:cs typeface="Helvetica" panose="020B0604020202020204" pitchFamily="34" charset="0"/>
              </a:rPr>
              <a:t> - </a:t>
            </a:r>
            <a:r>
              <a:rPr lang="pt-BR" b="1" dirty="0">
                <a:solidFill>
                  <a:srgbClr val="000099"/>
                </a:solidFill>
                <a:latin typeface="Montserrat" panose="020B0604020202020204" pitchFamily="2" charset="0"/>
                <a:cs typeface="Helvetica" panose="020B0604020202020204" pitchFamily="34" charset="0"/>
              </a:rPr>
              <a:t>Lorenzo González Fernández</a:t>
            </a:r>
          </a:p>
          <a:p>
            <a:pPr marL="0" indent="0" algn="ctr">
              <a:buNone/>
            </a:pPr>
            <a:endParaRPr lang="es-EC" sz="2800" b="1" dirty="0">
              <a:solidFill>
                <a:srgbClr val="000099"/>
              </a:solidFill>
              <a:latin typeface="Montserrat" panose="020B0604020202020204" pitchFamily="2" charset="0"/>
              <a:cs typeface="Helvetica" panose="020B0604020202020204" pitchFamily="34" charset="0"/>
            </a:endParaRPr>
          </a:p>
          <a:p>
            <a:pPr marL="0" indent="0" algn="ctr">
              <a:buNone/>
            </a:pPr>
            <a:endParaRPr lang="es-MX" dirty="0">
              <a:solidFill>
                <a:srgbClr val="000099"/>
              </a:solidFill>
              <a:latin typeface="Helvetica" panose="020B0604020202020204" pitchFamily="34" charset="0"/>
              <a:cs typeface="Helvetica" panose="020B0604020202020204" pitchFamily="34" charset="0"/>
            </a:endParaRPr>
          </a:p>
        </p:txBody>
      </p:sp>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Picture 4" descr="ASIPI Academia">
            <a:extLst>
              <a:ext uri="{FF2B5EF4-FFF2-40B4-BE49-F238E27FC236}">
                <a16:creationId xmlns:a16="http://schemas.microsoft.com/office/drawing/2014/main" id="{EBFD66FA-C8B6-A0CA-D72C-AC9653176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472975" y="371940"/>
            <a:ext cx="920508" cy="11152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4F2F664-204F-3059-8632-E42787D22CB4}"/>
              </a:ext>
            </a:extLst>
          </p:cNvPr>
          <p:cNvPicPr>
            <a:picLocks noChangeAspect="1"/>
          </p:cNvPicPr>
          <p:nvPr/>
        </p:nvPicPr>
        <p:blipFill>
          <a:blip r:embed="rId3"/>
          <a:stretch>
            <a:fillRect/>
          </a:stretch>
        </p:blipFill>
        <p:spPr>
          <a:xfrm>
            <a:off x="2996510" y="371939"/>
            <a:ext cx="845504" cy="1115535"/>
          </a:xfrm>
          <a:prstGeom prst="rect">
            <a:avLst/>
          </a:prstGeom>
        </p:spPr>
      </p:pic>
      <p:pic>
        <p:nvPicPr>
          <p:cNvPr id="6" name="Imagen 5" descr="Imagen que contiene Icono&#10;&#10;Descripción generada automáticamente">
            <a:extLst>
              <a:ext uri="{FF2B5EF4-FFF2-40B4-BE49-F238E27FC236}">
                <a16:creationId xmlns:a16="http://schemas.microsoft.com/office/drawing/2014/main" id="{6C9FA270-B886-F51B-B728-296F28422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306" y="371595"/>
            <a:ext cx="1115535" cy="1115535"/>
          </a:xfrm>
          <a:prstGeom prst="rect">
            <a:avLst/>
          </a:prstGeom>
        </p:spPr>
      </p:pic>
      <p:pic>
        <p:nvPicPr>
          <p:cNvPr id="10" name="object 17">
            <a:extLst>
              <a:ext uri="{FF2B5EF4-FFF2-40B4-BE49-F238E27FC236}">
                <a16:creationId xmlns:a16="http://schemas.microsoft.com/office/drawing/2014/main" id="{EC4150DB-C1A7-0C01-F9FF-74F59B8CB632}"/>
              </a:ext>
            </a:extLst>
          </p:cNvPr>
          <p:cNvPicPr/>
          <p:nvPr/>
        </p:nvPicPr>
        <p:blipFill>
          <a:blip r:embed="rId5" cstate="print"/>
          <a:stretch>
            <a:fillRect/>
          </a:stretch>
        </p:blipFill>
        <p:spPr>
          <a:xfrm>
            <a:off x="6184943" y="402688"/>
            <a:ext cx="2594606" cy="1063255"/>
          </a:xfrm>
          <a:prstGeom prst="rect">
            <a:avLst/>
          </a:prstGeom>
        </p:spPr>
      </p:pic>
      <p:sp>
        <p:nvSpPr>
          <p:cNvPr id="7" name="Marcador de contenido 2">
            <a:extLst>
              <a:ext uri="{FF2B5EF4-FFF2-40B4-BE49-F238E27FC236}">
                <a16:creationId xmlns:a16="http://schemas.microsoft.com/office/drawing/2014/main" id="{5C700013-E9CF-1C78-77C5-CFC5498A7F48}"/>
              </a:ext>
            </a:extLst>
          </p:cNvPr>
          <p:cNvSpPr txBox="1">
            <a:spLocks/>
          </p:cNvSpPr>
          <p:nvPr/>
        </p:nvSpPr>
        <p:spPr>
          <a:xfrm>
            <a:off x="3108885" y="1667382"/>
            <a:ext cx="6619191" cy="1747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3600" b="1" dirty="0">
                <a:solidFill>
                  <a:srgbClr val="000099"/>
                </a:solidFill>
                <a:latin typeface="Montserrat" panose="020B0604020202020204" pitchFamily="2" charset="0"/>
                <a:cs typeface="Helvetica" panose="020B0604020202020204" pitchFamily="34" charset="0"/>
              </a:rPr>
              <a:t>MENCIÓN DE HONOR</a:t>
            </a:r>
          </a:p>
          <a:p>
            <a:pPr marL="0" indent="0" algn="ctr">
              <a:buFont typeface="Arial" panose="020B0604020202020204" pitchFamily="34" charset="0"/>
              <a:buNone/>
            </a:pPr>
            <a:endParaRPr lang="es-MX" dirty="0">
              <a:solidFill>
                <a:srgbClr val="000099"/>
              </a:solidFill>
              <a:latin typeface="Helvetica" panose="020B0604020202020204" pitchFamily="34" charset="0"/>
              <a:cs typeface="Helvetica" panose="020B0604020202020204" pitchFamily="34" charset="0"/>
            </a:endParaRPr>
          </a:p>
        </p:txBody>
      </p:sp>
      <p:pic>
        <p:nvPicPr>
          <p:cNvPr id="4" name="Imagen 12">
            <a:extLst>
              <a:ext uri="{FF2B5EF4-FFF2-40B4-BE49-F238E27FC236}">
                <a16:creationId xmlns:a16="http://schemas.microsoft.com/office/drawing/2014/main" id="{5122153D-753F-B731-C1E3-B1C72EABB1F6}"/>
              </a:ext>
            </a:extLst>
          </p:cNvPr>
          <p:cNvPicPr>
            <a:picLocks noChangeAspect="1"/>
          </p:cNvPicPr>
          <p:nvPr/>
        </p:nvPicPr>
        <p:blipFill>
          <a:blip r:embed="rId6"/>
          <a:stretch>
            <a:fillRect/>
          </a:stretch>
        </p:blipFill>
        <p:spPr>
          <a:xfrm>
            <a:off x="5934804" y="4434987"/>
            <a:ext cx="2137438" cy="1879471"/>
          </a:xfrm>
          <a:prstGeom prst="rect">
            <a:avLst/>
          </a:prstGeom>
        </p:spPr>
      </p:pic>
    </p:spTree>
    <p:extLst>
      <p:ext uri="{BB962C8B-B14F-4D97-AF65-F5344CB8AC3E}">
        <p14:creationId xmlns:p14="http://schemas.microsoft.com/office/powerpoint/2010/main" val="344858622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85060C-F088-E7DB-BD1C-98FF200F8715}"/>
              </a:ext>
            </a:extLst>
          </p:cNvPr>
          <p:cNvSpPr>
            <a:spLocks noGrp="1"/>
          </p:cNvSpPr>
          <p:nvPr>
            <p:ph idx="1"/>
          </p:nvPr>
        </p:nvSpPr>
        <p:spPr>
          <a:xfrm>
            <a:off x="1269906" y="3234843"/>
            <a:ext cx="10297150" cy="2717165"/>
          </a:xfrm>
        </p:spPr>
        <p:txBody>
          <a:bodyPr/>
          <a:lstStyle/>
          <a:p>
            <a:pPr marL="0" indent="0" algn="ctr">
              <a:buNone/>
            </a:pPr>
            <a:r>
              <a:rPr lang="pt-BR" sz="2800" b="1" dirty="0">
                <a:solidFill>
                  <a:srgbClr val="000099"/>
                </a:solidFill>
                <a:latin typeface="Montserrat" panose="020B0604020202020204" pitchFamily="2" charset="0"/>
                <a:cs typeface="Helvetica" panose="020B0604020202020204" pitchFamily="34" charset="0"/>
              </a:rPr>
              <a:t>SECADOR DE GRANOS DE CAFÉ LAVADO</a:t>
            </a:r>
          </a:p>
          <a:p>
            <a:pPr marL="0" indent="0" algn="ctr">
              <a:buNone/>
            </a:pPr>
            <a:r>
              <a:rPr lang="pt-BR" b="1" dirty="0">
                <a:solidFill>
                  <a:srgbClr val="000099"/>
                </a:solidFill>
                <a:latin typeface="Montserrat" panose="020B0604020202020204" pitchFamily="2" charset="0"/>
                <a:cs typeface="Helvetica" panose="020B0604020202020204" pitchFamily="34" charset="0"/>
              </a:rPr>
              <a:t>Marco Aurelio Díaz Fierros</a:t>
            </a:r>
          </a:p>
          <a:p>
            <a:pPr marL="0" indent="0" algn="ctr">
              <a:buNone/>
            </a:pPr>
            <a:endParaRPr lang="es-EC" sz="2800" b="1" dirty="0">
              <a:solidFill>
                <a:srgbClr val="000099"/>
              </a:solidFill>
              <a:latin typeface="Montserrat" panose="020B0604020202020204" pitchFamily="2" charset="0"/>
              <a:cs typeface="Helvetica" panose="020B0604020202020204" pitchFamily="34" charset="0"/>
            </a:endParaRPr>
          </a:p>
          <a:p>
            <a:pPr marL="0" indent="0" algn="ctr">
              <a:buNone/>
            </a:pPr>
            <a:endParaRPr lang="es-MX" dirty="0">
              <a:solidFill>
                <a:srgbClr val="000099"/>
              </a:solidFill>
              <a:latin typeface="Helvetica" panose="020B0604020202020204" pitchFamily="34" charset="0"/>
              <a:cs typeface="Helvetica" panose="020B0604020202020204" pitchFamily="34" charset="0"/>
            </a:endParaRPr>
          </a:p>
        </p:txBody>
      </p:sp>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Picture 4" descr="ASIPI Academia">
            <a:extLst>
              <a:ext uri="{FF2B5EF4-FFF2-40B4-BE49-F238E27FC236}">
                <a16:creationId xmlns:a16="http://schemas.microsoft.com/office/drawing/2014/main" id="{EBFD66FA-C8B6-A0CA-D72C-AC9653176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472975" y="371940"/>
            <a:ext cx="920508" cy="11152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4F2F664-204F-3059-8632-E42787D22CB4}"/>
              </a:ext>
            </a:extLst>
          </p:cNvPr>
          <p:cNvPicPr>
            <a:picLocks noChangeAspect="1"/>
          </p:cNvPicPr>
          <p:nvPr/>
        </p:nvPicPr>
        <p:blipFill>
          <a:blip r:embed="rId3"/>
          <a:stretch>
            <a:fillRect/>
          </a:stretch>
        </p:blipFill>
        <p:spPr>
          <a:xfrm>
            <a:off x="2996510" y="371939"/>
            <a:ext cx="845504" cy="1115535"/>
          </a:xfrm>
          <a:prstGeom prst="rect">
            <a:avLst/>
          </a:prstGeom>
        </p:spPr>
      </p:pic>
      <p:pic>
        <p:nvPicPr>
          <p:cNvPr id="6" name="Imagen 5" descr="Imagen que contiene Icono&#10;&#10;Descripción generada automáticamente">
            <a:extLst>
              <a:ext uri="{FF2B5EF4-FFF2-40B4-BE49-F238E27FC236}">
                <a16:creationId xmlns:a16="http://schemas.microsoft.com/office/drawing/2014/main" id="{6C9FA270-B886-F51B-B728-296F28422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306" y="371595"/>
            <a:ext cx="1115535" cy="1115535"/>
          </a:xfrm>
          <a:prstGeom prst="rect">
            <a:avLst/>
          </a:prstGeom>
        </p:spPr>
      </p:pic>
      <p:pic>
        <p:nvPicPr>
          <p:cNvPr id="10" name="object 17">
            <a:extLst>
              <a:ext uri="{FF2B5EF4-FFF2-40B4-BE49-F238E27FC236}">
                <a16:creationId xmlns:a16="http://schemas.microsoft.com/office/drawing/2014/main" id="{EC4150DB-C1A7-0C01-F9FF-74F59B8CB632}"/>
              </a:ext>
            </a:extLst>
          </p:cNvPr>
          <p:cNvPicPr/>
          <p:nvPr/>
        </p:nvPicPr>
        <p:blipFill>
          <a:blip r:embed="rId5" cstate="print"/>
          <a:stretch>
            <a:fillRect/>
          </a:stretch>
        </p:blipFill>
        <p:spPr>
          <a:xfrm>
            <a:off x="6184943" y="402688"/>
            <a:ext cx="2594606" cy="1063255"/>
          </a:xfrm>
          <a:prstGeom prst="rect">
            <a:avLst/>
          </a:prstGeom>
        </p:spPr>
      </p:pic>
      <p:sp>
        <p:nvSpPr>
          <p:cNvPr id="7" name="Marcador de contenido 2">
            <a:extLst>
              <a:ext uri="{FF2B5EF4-FFF2-40B4-BE49-F238E27FC236}">
                <a16:creationId xmlns:a16="http://schemas.microsoft.com/office/drawing/2014/main" id="{5C700013-E9CF-1C78-77C5-CFC5498A7F48}"/>
              </a:ext>
            </a:extLst>
          </p:cNvPr>
          <p:cNvSpPr txBox="1">
            <a:spLocks/>
          </p:cNvSpPr>
          <p:nvPr/>
        </p:nvSpPr>
        <p:spPr>
          <a:xfrm>
            <a:off x="3108885" y="1667382"/>
            <a:ext cx="6619191" cy="1747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3600" b="1" dirty="0">
                <a:solidFill>
                  <a:srgbClr val="000099"/>
                </a:solidFill>
                <a:latin typeface="Montserrat" panose="020B0604020202020204" pitchFamily="2" charset="0"/>
                <a:cs typeface="Helvetica" panose="020B0604020202020204" pitchFamily="34" charset="0"/>
              </a:rPr>
              <a:t>MENCIÓN DE HONOR</a:t>
            </a:r>
          </a:p>
          <a:p>
            <a:pPr marL="0" indent="0" algn="ctr">
              <a:buFont typeface="Arial" panose="020B0604020202020204" pitchFamily="34" charset="0"/>
              <a:buNone/>
            </a:pPr>
            <a:endParaRPr lang="es-MX" dirty="0">
              <a:solidFill>
                <a:srgbClr val="000099"/>
              </a:solidFill>
              <a:latin typeface="Helvetica" panose="020B0604020202020204" pitchFamily="34" charset="0"/>
              <a:cs typeface="Helvetica" panose="020B0604020202020204" pitchFamily="34" charset="0"/>
            </a:endParaRPr>
          </a:p>
        </p:txBody>
      </p:sp>
      <p:pic>
        <p:nvPicPr>
          <p:cNvPr id="4" name="Imagen 23">
            <a:extLst>
              <a:ext uri="{FF2B5EF4-FFF2-40B4-BE49-F238E27FC236}">
                <a16:creationId xmlns:a16="http://schemas.microsoft.com/office/drawing/2014/main" id="{31A46A04-CE77-34E9-D09E-79BE2FFC8BAD}"/>
              </a:ext>
            </a:extLst>
          </p:cNvPr>
          <p:cNvPicPr>
            <a:picLocks noChangeAspect="1"/>
          </p:cNvPicPr>
          <p:nvPr/>
        </p:nvPicPr>
        <p:blipFill>
          <a:blip r:embed="rId6"/>
          <a:stretch>
            <a:fillRect/>
          </a:stretch>
        </p:blipFill>
        <p:spPr>
          <a:xfrm rot="10800000" flipH="1" flipV="1">
            <a:off x="3419262" y="4263074"/>
            <a:ext cx="2946185" cy="2322995"/>
          </a:xfrm>
          <a:prstGeom prst="rect">
            <a:avLst/>
          </a:prstGeom>
        </p:spPr>
      </p:pic>
    </p:spTree>
    <p:extLst>
      <p:ext uri="{BB962C8B-B14F-4D97-AF65-F5344CB8AC3E}">
        <p14:creationId xmlns:p14="http://schemas.microsoft.com/office/powerpoint/2010/main" val="346472726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464402" y="1534680"/>
            <a:ext cx="2576383" cy="755152"/>
          </a:xfrm>
          <a:prstGeom prst="rect">
            <a:avLst/>
          </a:prstGeom>
        </p:spPr>
        <p:txBody>
          <a:bodyPr vert="horz" wrap="square" lIns="0" tIns="16329" rIns="0" bIns="0" rtlCol="0" anchor="ctr">
            <a:spAutoFit/>
          </a:bodyPr>
          <a:lstStyle/>
          <a:p>
            <a:pPr marL="16328">
              <a:lnSpc>
                <a:spcPct val="100000"/>
              </a:lnSpc>
              <a:spcBef>
                <a:spcPts val="129"/>
              </a:spcBef>
            </a:pPr>
            <a:r>
              <a:rPr sz="4800" spc="-13" dirty="0">
                <a:solidFill>
                  <a:srgbClr val="0F8744"/>
                </a:solidFill>
                <a:latin typeface="Supertalls" panose="02000500000000000000" pitchFamily="2" charset="0"/>
              </a:rPr>
              <a:t>invitación</a:t>
            </a:r>
          </a:p>
        </p:txBody>
      </p:sp>
      <p:sp>
        <p:nvSpPr>
          <p:cNvPr id="2" name="object 2"/>
          <p:cNvSpPr txBox="1"/>
          <p:nvPr/>
        </p:nvSpPr>
        <p:spPr>
          <a:xfrm>
            <a:off x="2699684" y="2417367"/>
            <a:ext cx="6105817" cy="1011633"/>
          </a:xfrm>
          <a:prstGeom prst="rect">
            <a:avLst/>
          </a:prstGeom>
        </p:spPr>
        <p:txBody>
          <a:bodyPr vert="horz" wrap="square" lIns="0" tIns="84909" rIns="0" bIns="0" rtlCol="0">
            <a:spAutoFit/>
          </a:bodyPr>
          <a:lstStyle/>
          <a:p>
            <a:pPr marL="816" algn="ctr">
              <a:spcBef>
                <a:spcPts val="669"/>
              </a:spcBef>
            </a:pPr>
            <a:r>
              <a:rPr sz="2800" dirty="0">
                <a:solidFill>
                  <a:srgbClr val="2B4390"/>
                </a:solidFill>
                <a:latin typeface="Supertalls"/>
                <a:cs typeface="Supertalls"/>
              </a:rPr>
              <a:t>CONCURSO</a:t>
            </a:r>
            <a:r>
              <a:rPr sz="2800" spc="231" dirty="0">
                <a:solidFill>
                  <a:srgbClr val="2B4390"/>
                </a:solidFill>
                <a:latin typeface="Supertalls"/>
                <a:cs typeface="Supertalls"/>
              </a:rPr>
              <a:t> </a:t>
            </a:r>
            <a:r>
              <a:rPr sz="2800" dirty="0">
                <a:solidFill>
                  <a:srgbClr val="2B4390"/>
                </a:solidFill>
                <a:latin typeface="Supertalls"/>
                <a:cs typeface="Supertalls"/>
              </a:rPr>
              <a:t>DE</a:t>
            </a:r>
            <a:r>
              <a:rPr sz="2800" spc="251" dirty="0">
                <a:solidFill>
                  <a:srgbClr val="2B4390"/>
                </a:solidFill>
                <a:latin typeface="Supertalls"/>
                <a:cs typeface="Supertalls"/>
              </a:rPr>
              <a:t> </a:t>
            </a:r>
            <a:r>
              <a:rPr sz="2800" spc="-13" dirty="0">
                <a:solidFill>
                  <a:srgbClr val="2B4390"/>
                </a:solidFill>
                <a:latin typeface="Supertalls"/>
                <a:cs typeface="Supertalls"/>
              </a:rPr>
              <a:t>reconocimiento</a:t>
            </a:r>
            <a:endParaRPr sz="2800" dirty="0">
              <a:latin typeface="Supertalls"/>
              <a:cs typeface="Supertalls"/>
            </a:endParaRPr>
          </a:p>
          <a:p>
            <a:pPr algn="ctr">
              <a:spcBef>
                <a:spcPts val="540"/>
              </a:spcBef>
            </a:pPr>
            <a:r>
              <a:rPr sz="2800" dirty="0">
                <a:solidFill>
                  <a:srgbClr val="2B4390"/>
                </a:solidFill>
                <a:latin typeface="Supertalls"/>
                <a:cs typeface="Supertalls"/>
              </a:rPr>
              <a:t>los</a:t>
            </a:r>
            <a:r>
              <a:rPr sz="2800" spc="199" dirty="0">
                <a:solidFill>
                  <a:srgbClr val="2B4390"/>
                </a:solidFill>
                <a:latin typeface="Supertalls"/>
                <a:cs typeface="Supertalls"/>
              </a:rPr>
              <a:t> </a:t>
            </a:r>
            <a:r>
              <a:rPr sz="2800" dirty="0">
                <a:solidFill>
                  <a:srgbClr val="2B4390"/>
                </a:solidFill>
                <a:latin typeface="Supertalls"/>
                <a:cs typeface="Supertalls"/>
              </a:rPr>
              <a:t>mejores</a:t>
            </a:r>
            <a:r>
              <a:rPr sz="2800" spc="199" dirty="0">
                <a:solidFill>
                  <a:srgbClr val="2B4390"/>
                </a:solidFill>
                <a:latin typeface="Supertalls"/>
                <a:cs typeface="Supertalls"/>
              </a:rPr>
              <a:t> </a:t>
            </a:r>
            <a:r>
              <a:rPr sz="2800" dirty="0">
                <a:solidFill>
                  <a:srgbClr val="2B4390"/>
                </a:solidFill>
                <a:latin typeface="Supertalls"/>
                <a:cs typeface="Supertalls"/>
              </a:rPr>
              <a:t>DISEÑOS</a:t>
            </a:r>
            <a:r>
              <a:rPr sz="2800" spc="199" dirty="0">
                <a:solidFill>
                  <a:srgbClr val="2B4390"/>
                </a:solidFill>
                <a:latin typeface="Supertalls"/>
                <a:cs typeface="Supertalls"/>
              </a:rPr>
              <a:t> </a:t>
            </a:r>
            <a:r>
              <a:rPr sz="2800" dirty="0">
                <a:solidFill>
                  <a:srgbClr val="2B4390"/>
                </a:solidFill>
                <a:latin typeface="Supertalls"/>
                <a:cs typeface="Supertalls"/>
              </a:rPr>
              <a:t>INDUSTRIALES</a:t>
            </a:r>
            <a:r>
              <a:rPr sz="2800" spc="206" dirty="0">
                <a:solidFill>
                  <a:srgbClr val="2B4390"/>
                </a:solidFill>
                <a:latin typeface="Supertalls"/>
                <a:cs typeface="Supertalls"/>
              </a:rPr>
              <a:t> </a:t>
            </a:r>
            <a:r>
              <a:rPr sz="2800" spc="-26" dirty="0">
                <a:solidFill>
                  <a:srgbClr val="2B4390"/>
                </a:solidFill>
                <a:latin typeface="Supertalls"/>
                <a:cs typeface="Supertalls"/>
              </a:rPr>
              <a:t>2023</a:t>
            </a:r>
            <a:endParaRPr sz="2800" dirty="0">
              <a:latin typeface="Supertalls"/>
              <a:cs typeface="Supertalls"/>
            </a:endParaRPr>
          </a:p>
        </p:txBody>
      </p:sp>
      <p:sp>
        <p:nvSpPr>
          <p:cNvPr id="4" name="object 4"/>
          <p:cNvSpPr/>
          <p:nvPr/>
        </p:nvSpPr>
        <p:spPr>
          <a:xfrm>
            <a:off x="5752594" y="3821784"/>
            <a:ext cx="509218" cy="1418008"/>
          </a:xfrm>
          <a:custGeom>
            <a:avLst/>
            <a:gdLst/>
            <a:ahLst/>
            <a:cxnLst/>
            <a:rect l="l" t="t" r="r" b="b"/>
            <a:pathLst>
              <a:path h="1108710">
                <a:moveTo>
                  <a:pt x="0" y="0"/>
                </a:moveTo>
                <a:lnTo>
                  <a:pt x="0" y="1108202"/>
                </a:lnTo>
              </a:path>
            </a:pathLst>
          </a:custGeom>
          <a:ln w="12700">
            <a:solidFill>
              <a:srgbClr val="0F8744"/>
            </a:solidFill>
          </a:ln>
        </p:spPr>
        <p:txBody>
          <a:bodyPr wrap="square" lIns="0" tIns="0" rIns="0" bIns="0" rtlCol="0"/>
          <a:lstStyle/>
          <a:p>
            <a:endParaRPr sz="2400"/>
          </a:p>
        </p:txBody>
      </p:sp>
      <p:sp>
        <p:nvSpPr>
          <p:cNvPr id="5" name="object 5"/>
          <p:cNvSpPr/>
          <p:nvPr/>
        </p:nvSpPr>
        <p:spPr>
          <a:xfrm>
            <a:off x="8269960" y="491249"/>
            <a:ext cx="3911797" cy="194788"/>
          </a:xfrm>
          <a:custGeom>
            <a:avLst/>
            <a:gdLst/>
            <a:ahLst/>
            <a:cxnLst/>
            <a:rect l="l" t="t" r="r" b="b"/>
            <a:pathLst>
              <a:path w="2014854" h="100329">
                <a:moveTo>
                  <a:pt x="2014474" y="0"/>
                </a:moveTo>
                <a:lnTo>
                  <a:pt x="0" y="0"/>
                </a:lnTo>
                <a:lnTo>
                  <a:pt x="50012" y="100203"/>
                </a:lnTo>
                <a:lnTo>
                  <a:pt x="2014474" y="100203"/>
                </a:lnTo>
                <a:lnTo>
                  <a:pt x="2014474" y="0"/>
                </a:lnTo>
                <a:close/>
              </a:path>
            </a:pathLst>
          </a:custGeom>
          <a:solidFill>
            <a:srgbClr val="0F8744"/>
          </a:solidFill>
        </p:spPr>
        <p:txBody>
          <a:bodyPr wrap="square" lIns="0" tIns="0" rIns="0" bIns="0" rtlCol="0"/>
          <a:lstStyle/>
          <a:p>
            <a:endParaRPr sz="2314"/>
          </a:p>
        </p:txBody>
      </p:sp>
      <p:sp>
        <p:nvSpPr>
          <p:cNvPr id="7" name="object 7"/>
          <p:cNvSpPr/>
          <p:nvPr/>
        </p:nvSpPr>
        <p:spPr>
          <a:xfrm>
            <a:off x="5390788" y="6670186"/>
            <a:ext cx="6791626" cy="180258"/>
          </a:xfrm>
          <a:custGeom>
            <a:avLst/>
            <a:gdLst/>
            <a:ahLst/>
            <a:cxnLst/>
            <a:rect l="l" t="t" r="r" b="b"/>
            <a:pathLst>
              <a:path w="3780154" h="100329">
                <a:moveTo>
                  <a:pt x="3779989" y="0"/>
                </a:moveTo>
                <a:lnTo>
                  <a:pt x="0" y="0"/>
                </a:lnTo>
                <a:lnTo>
                  <a:pt x="0" y="100202"/>
                </a:lnTo>
                <a:lnTo>
                  <a:pt x="3779989" y="100202"/>
                </a:lnTo>
                <a:lnTo>
                  <a:pt x="3779989" y="0"/>
                </a:lnTo>
                <a:close/>
              </a:path>
            </a:pathLst>
          </a:custGeom>
          <a:solidFill>
            <a:srgbClr val="0F8744"/>
          </a:solidFill>
        </p:spPr>
        <p:txBody>
          <a:bodyPr wrap="square" lIns="0" tIns="0" rIns="0" bIns="0" rtlCol="0"/>
          <a:lstStyle/>
          <a:p>
            <a:endParaRPr sz="2314"/>
          </a:p>
        </p:txBody>
      </p:sp>
      <p:sp>
        <p:nvSpPr>
          <p:cNvPr id="8" name="object 8"/>
          <p:cNvSpPr/>
          <p:nvPr/>
        </p:nvSpPr>
        <p:spPr>
          <a:xfrm>
            <a:off x="0" y="6466720"/>
            <a:ext cx="10046345" cy="384103"/>
          </a:xfrm>
          <a:custGeom>
            <a:avLst/>
            <a:gdLst/>
            <a:ahLst/>
            <a:cxnLst/>
            <a:rect l="l" t="t" r="r" b="b"/>
            <a:pathLst>
              <a:path w="6871970" h="264160">
                <a:moveTo>
                  <a:pt x="6705739" y="0"/>
                </a:moveTo>
                <a:lnTo>
                  <a:pt x="0" y="0"/>
                </a:lnTo>
                <a:lnTo>
                  <a:pt x="0" y="263753"/>
                </a:lnTo>
                <a:lnTo>
                  <a:pt x="6871741" y="263753"/>
                </a:lnTo>
                <a:lnTo>
                  <a:pt x="6705739" y="0"/>
                </a:lnTo>
                <a:close/>
              </a:path>
            </a:pathLst>
          </a:custGeom>
          <a:solidFill>
            <a:srgbClr val="2B4390"/>
          </a:solidFill>
        </p:spPr>
        <p:txBody>
          <a:bodyPr wrap="square" lIns="0" tIns="0" rIns="0" bIns="0" rtlCol="0"/>
          <a:lstStyle/>
          <a:p>
            <a:endParaRPr sz="2314"/>
          </a:p>
        </p:txBody>
      </p:sp>
      <p:sp>
        <p:nvSpPr>
          <p:cNvPr id="10" name="object 10"/>
          <p:cNvSpPr/>
          <p:nvPr/>
        </p:nvSpPr>
        <p:spPr>
          <a:xfrm>
            <a:off x="12628" y="274498"/>
            <a:ext cx="3382703" cy="448506"/>
          </a:xfrm>
          <a:custGeom>
            <a:avLst/>
            <a:gdLst/>
            <a:ahLst/>
            <a:cxnLst/>
            <a:rect l="l" t="t" r="r" b="b"/>
            <a:pathLst>
              <a:path w="1987550" h="263525">
                <a:moveTo>
                  <a:pt x="1881441" y="0"/>
                </a:moveTo>
                <a:lnTo>
                  <a:pt x="0" y="0"/>
                </a:lnTo>
                <a:lnTo>
                  <a:pt x="0" y="263232"/>
                </a:lnTo>
                <a:lnTo>
                  <a:pt x="1987550" y="263232"/>
                </a:lnTo>
                <a:lnTo>
                  <a:pt x="1881441" y="0"/>
                </a:lnTo>
                <a:close/>
              </a:path>
            </a:pathLst>
          </a:custGeom>
          <a:solidFill>
            <a:srgbClr val="2B4390"/>
          </a:solidFill>
        </p:spPr>
        <p:txBody>
          <a:bodyPr wrap="square" lIns="0" tIns="0" rIns="0" bIns="0" rtlCol="0"/>
          <a:lstStyle/>
          <a:p>
            <a:endParaRPr sz="2314"/>
          </a:p>
        </p:txBody>
      </p:sp>
      <p:pic>
        <p:nvPicPr>
          <p:cNvPr id="11" name="object 11"/>
          <p:cNvPicPr/>
          <p:nvPr/>
        </p:nvPicPr>
        <p:blipFill>
          <a:blip r:embed="rId2" cstate="print"/>
          <a:stretch>
            <a:fillRect/>
          </a:stretch>
        </p:blipFill>
        <p:spPr>
          <a:xfrm>
            <a:off x="3493800" y="118227"/>
            <a:ext cx="863001" cy="866123"/>
          </a:xfrm>
          <a:prstGeom prst="rect">
            <a:avLst/>
          </a:prstGeom>
        </p:spPr>
      </p:pic>
      <p:sp>
        <p:nvSpPr>
          <p:cNvPr id="12" name="object 12"/>
          <p:cNvSpPr txBox="1"/>
          <p:nvPr/>
        </p:nvSpPr>
        <p:spPr>
          <a:xfrm>
            <a:off x="157015" y="6573171"/>
            <a:ext cx="6791626" cy="185766"/>
          </a:xfrm>
          <a:prstGeom prst="rect">
            <a:avLst/>
          </a:prstGeom>
        </p:spPr>
        <p:txBody>
          <a:bodyPr vert="horz" wrap="square" lIns="0" tIns="16329" rIns="0" bIns="0" rtlCol="0">
            <a:spAutoFit/>
          </a:bodyPr>
          <a:lstStyle/>
          <a:p>
            <a:pPr marL="16328">
              <a:spcBef>
                <a:spcPts val="129"/>
              </a:spcBef>
            </a:pPr>
            <a:r>
              <a:rPr sz="1100" b="1" dirty="0">
                <a:solidFill>
                  <a:srgbClr val="E6E7E8"/>
                </a:solidFill>
                <a:latin typeface="Microsoft JhengHei UI"/>
                <a:cs typeface="Microsoft JhengHei UI"/>
              </a:rPr>
              <a:t>Revisa</a:t>
            </a:r>
            <a:r>
              <a:rPr sz="1100" b="1" spc="-6" dirty="0">
                <a:solidFill>
                  <a:srgbClr val="E6E7E8"/>
                </a:solidFill>
                <a:latin typeface="Microsoft JhengHei UI"/>
                <a:cs typeface="Microsoft JhengHei UI"/>
              </a:rPr>
              <a:t> </a:t>
            </a:r>
            <a:r>
              <a:rPr sz="1100" b="1" dirty="0">
                <a:solidFill>
                  <a:srgbClr val="E6E7E8"/>
                </a:solidFill>
                <a:latin typeface="Microsoft JhengHei UI"/>
                <a:cs typeface="Microsoft JhengHei UI"/>
              </a:rPr>
              <a:t>términos</a:t>
            </a:r>
            <a:r>
              <a:rPr sz="1100" b="1" spc="238" dirty="0">
                <a:solidFill>
                  <a:srgbClr val="E6E7E8"/>
                </a:solidFill>
                <a:latin typeface="Microsoft JhengHei UI"/>
                <a:cs typeface="Microsoft JhengHei UI"/>
              </a:rPr>
              <a:t> </a:t>
            </a:r>
            <a:r>
              <a:rPr sz="1100" b="1" dirty="0">
                <a:solidFill>
                  <a:srgbClr val="E6E7E8"/>
                </a:solidFill>
                <a:latin typeface="Microsoft JhengHei UI"/>
                <a:cs typeface="Microsoft JhengHei UI"/>
              </a:rPr>
              <a:t>y</a:t>
            </a:r>
            <a:r>
              <a:rPr sz="1100" b="1" spc="-6" dirty="0">
                <a:solidFill>
                  <a:srgbClr val="E6E7E8"/>
                </a:solidFill>
                <a:latin typeface="Microsoft JhengHei UI"/>
                <a:cs typeface="Microsoft JhengHei UI"/>
              </a:rPr>
              <a:t> </a:t>
            </a:r>
            <a:r>
              <a:rPr sz="1100" b="1" dirty="0">
                <a:solidFill>
                  <a:srgbClr val="E6E7E8"/>
                </a:solidFill>
                <a:latin typeface="Microsoft JhengHei UI"/>
                <a:cs typeface="Microsoft JhengHei UI"/>
              </a:rPr>
              <a:t>condiciones</a:t>
            </a:r>
            <a:r>
              <a:rPr sz="1100" b="1" spc="-6" dirty="0">
                <a:solidFill>
                  <a:srgbClr val="E6E7E8"/>
                </a:solidFill>
                <a:latin typeface="Microsoft JhengHei UI"/>
                <a:cs typeface="Microsoft JhengHei UI"/>
              </a:rPr>
              <a:t> </a:t>
            </a:r>
            <a:r>
              <a:rPr sz="1100" b="1" dirty="0">
                <a:solidFill>
                  <a:srgbClr val="E6E7E8"/>
                </a:solidFill>
                <a:latin typeface="Microsoft JhengHei UI"/>
                <a:cs typeface="Microsoft JhengHei UI"/>
              </a:rPr>
              <a:t>en:</a:t>
            </a:r>
            <a:r>
              <a:rPr sz="1100" b="1" spc="405" dirty="0">
                <a:solidFill>
                  <a:srgbClr val="E6E7E8"/>
                </a:solidFill>
                <a:latin typeface="Microsoft JhengHei UI"/>
                <a:cs typeface="Microsoft JhengHei UI"/>
              </a:rPr>
              <a:t> </a:t>
            </a:r>
            <a:r>
              <a:rPr sz="1100" b="1" dirty="0">
                <a:solidFill>
                  <a:srgbClr val="E6E7E8"/>
                </a:solidFill>
                <a:latin typeface="Microsoft JhengHei UI"/>
                <a:cs typeface="Microsoft JhengHei UI"/>
              </a:rPr>
              <a:t>https://asipi.org/asipi-concurso-disenos-</a:t>
            </a:r>
            <a:r>
              <a:rPr sz="1100" b="1" spc="-13" dirty="0">
                <a:solidFill>
                  <a:srgbClr val="E6E7E8"/>
                </a:solidFill>
                <a:latin typeface="Microsoft JhengHei UI"/>
                <a:cs typeface="Microsoft JhengHei UI"/>
              </a:rPr>
              <a:t>2023/</a:t>
            </a:r>
            <a:endParaRPr sz="1100" dirty="0">
              <a:latin typeface="Microsoft JhengHei UI"/>
              <a:cs typeface="Microsoft JhengHei UI"/>
            </a:endParaRPr>
          </a:p>
        </p:txBody>
      </p:sp>
      <p:sp>
        <p:nvSpPr>
          <p:cNvPr id="13" name="object 13"/>
          <p:cNvSpPr txBox="1"/>
          <p:nvPr/>
        </p:nvSpPr>
        <p:spPr>
          <a:xfrm>
            <a:off x="6217210" y="3732769"/>
            <a:ext cx="4612357" cy="1444150"/>
          </a:xfrm>
          <a:prstGeom prst="rect">
            <a:avLst/>
          </a:prstGeom>
        </p:spPr>
        <p:txBody>
          <a:bodyPr vert="horz" wrap="square" lIns="0" tIns="99604" rIns="0" bIns="0" rtlCol="0">
            <a:spAutoFit/>
          </a:bodyPr>
          <a:lstStyle/>
          <a:p>
            <a:pPr marL="18776">
              <a:spcBef>
                <a:spcPts val="784"/>
              </a:spcBef>
            </a:pPr>
            <a:r>
              <a:rPr sz="2400" dirty="0">
                <a:solidFill>
                  <a:srgbClr val="2B4390"/>
                </a:solidFill>
                <a:latin typeface="Impact"/>
                <a:cs typeface="Impact"/>
              </a:rPr>
              <a:t>Aspectos a</a:t>
            </a:r>
            <a:r>
              <a:rPr sz="2400" spc="-6" dirty="0">
                <a:solidFill>
                  <a:srgbClr val="2B4390"/>
                </a:solidFill>
                <a:latin typeface="Impact"/>
                <a:cs typeface="Impact"/>
              </a:rPr>
              <a:t> </a:t>
            </a:r>
            <a:r>
              <a:rPr sz="2400" spc="-13" dirty="0">
                <a:solidFill>
                  <a:srgbClr val="2B4390"/>
                </a:solidFill>
                <a:latin typeface="Impact"/>
                <a:cs typeface="Impact"/>
              </a:rPr>
              <a:t>considerar:</a:t>
            </a:r>
            <a:endParaRPr sz="2400" dirty="0">
              <a:latin typeface="Impact"/>
              <a:cs typeface="Impact"/>
            </a:endParaRPr>
          </a:p>
          <a:p>
            <a:pPr marL="256356" indent="-240844">
              <a:lnSpc>
                <a:spcPts val="1826"/>
              </a:lnSpc>
              <a:spcBef>
                <a:spcPts val="437"/>
              </a:spcBef>
              <a:buChar char="•"/>
              <a:tabLst>
                <a:tab pos="257172" algn="l"/>
              </a:tabLst>
            </a:pPr>
            <a:r>
              <a:rPr sz="1600" spc="-13" dirty="0">
                <a:solidFill>
                  <a:srgbClr val="2B4390"/>
                </a:solidFill>
                <a:latin typeface="Segoe UI Symbol"/>
                <a:cs typeface="Segoe UI Symbol"/>
              </a:rPr>
              <a:t>Valor</a:t>
            </a:r>
            <a:r>
              <a:rPr sz="1600" spc="-26" dirty="0">
                <a:solidFill>
                  <a:srgbClr val="2B4390"/>
                </a:solidFill>
                <a:latin typeface="Segoe UI Symbol"/>
                <a:cs typeface="Segoe UI Symbol"/>
              </a:rPr>
              <a:t> </a:t>
            </a:r>
            <a:r>
              <a:rPr sz="1600" dirty="0">
                <a:solidFill>
                  <a:srgbClr val="2B4390"/>
                </a:solidFill>
                <a:latin typeface="Segoe UI Symbol"/>
                <a:cs typeface="Segoe UI Symbol"/>
              </a:rPr>
              <a:t>estético</a:t>
            </a:r>
            <a:r>
              <a:rPr sz="1600" spc="-19" dirty="0">
                <a:solidFill>
                  <a:srgbClr val="2B4390"/>
                </a:solidFill>
                <a:latin typeface="Segoe UI Symbol"/>
                <a:cs typeface="Segoe UI Symbol"/>
              </a:rPr>
              <a:t> </a:t>
            </a:r>
            <a:r>
              <a:rPr sz="1600" dirty="0">
                <a:solidFill>
                  <a:srgbClr val="2B4390"/>
                </a:solidFill>
                <a:latin typeface="Segoe UI Symbol"/>
                <a:cs typeface="Segoe UI Symbol"/>
              </a:rPr>
              <a:t>y</a:t>
            </a:r>
            <a:r>
              <a:rPr sz="1600" spc="-19" dirty="0">
                <a:solidFill>
                  <a:srgbClr val="2B4390"/>
                </a:solidFill>
                <a:latin typeface="Segoe UI Symbol"/>
                <a:cs typeface="Segoe UI Symbol"/>
              </a:rPr>
              <a:t> </a:t>
            </a:r>
            <a:r>
              <a:rPr sz="1600" dirty="0">
                <a:solidFill>
                  <a:srgbClr val="2B4390"/>
                </a:solidFill>
                <a:latin typeface="Segoe UI Symbol"/>
                <a:cs typeface="Segoe UI Symbol"/>
              </a:rPr>
              <a:t>atractivo</a:t>
            </a:r>
            <a:r>
              <a:rPr sz="1600" spc="-19" dirty="0">
                <a:solidFill>
                  <a:srgbClr val="2B4390"/>
                </a:solidFill>
                <a:latin typeface="Segoe UI Symbol"/>
                <a:cs typeface="Segoe UI Symbol"/>
              </a:rPr>
              <a:t> </a:t>
            </a:r>
            <a:r>
              <a:rPr sz="1600" spc="-13" dirty="0">
                <a:solidFill>
                  <a:srgbClr val="2B4390"/>
                </a:solidFill>
                <a:latin typeface="Segoe UI Symbol"/>
                <a:cs typeface="Segoe UI Symbol"/>
              </a:rPr>
              <a:t>visual.</a:t>
            </a:r>
            <a:endParaRPr sz="1600" dirty="0">
              <a:latin typeface="Segoe UI Symbol"/>
              <a:cs typeface="Segoe UI Symbol"/>
            </a:endParaRPr>
          </a:p>
          <a:p>
            <a:pPr marL="256356" indent="-240844">
              <a:lnSpc>
                <a:spcPts val="1800"/>
              </a:lnSpc>
              <a:buChar char="•"/>
              <a:tabLst>
                <a:tab pos="257172" algn="l"/>
              </a:tabLst>
            </a:pPr>
            <a:r>
              <a:rPr sz="1600" dirty="0">
                <a:solidFill>
                  <a:srgbClr val="2B4390"/>
                </a:solidFill>
                <a:latin typeface="Segoe UI Symbol"/>
                <a:cs typeface="Segoe UI Symbol"/>
              </a:rPr>
              <a:t>Impacto</a:t>
            </a:r>
            <a:r>
              <a:rPr sz="1600" spc="-13" dirty="0">
                <a:solidFill>
                  <a:srgbClr val="2B4390"/>
                </a:solidFill>
                <a:latin typeface="Segoe UI Symbol"/>
                <a:cs typeface="Segoe UI Symbol"/>
              </a:rPr>
              <a:t> </a:t>
            </a:r>
            <a:r>
              <a:rPr sz="1600" dirty="0">
                <a:solidFill>
                  <a:srgbClr val="2B4390"/>
                </a:solidFill>
                <a:latin typeface="Segoe UI Symbol"/>
                <a:cs typeface="Segoe UI Symbol"/>
              </a:rPr>
              <a:t>demostrable</a:t>
            </a:r>
            <a:r>
              <a:rPr sz="1600" spc="-13" dirty="0">
                <a:solidFill>
                  <a:srgbClr val="2B4390"/>
                </a:solidFill>
                <a:latin typeface="Segoe UI Symbol"/>
                <a:cs typeface="Segoe UI Symbol"/>
              </a:rPr>
              <a:t> </a:t>
            </a:r>
            <a:r>
              <a:rPr sz="1600" dirty="0">
                <a:solidFill>
                  <a:srgbClr val="2B4390"/>
                </a:solidFill>
                <a:latin typeface="Segoe UI Symbol"/>
                <a:cs typeface="Segoe UI Symbol"/>
              </a:rPr>
              <a:t>en</a:t>
            </a:r>
            <a:r>
              <a:rPr sz="1600" spc="-13" dirty="0">
                <a:solidFill>
                  <a:srgbClr val="2B4390"/>
                </a:solidFill>
                <a:latin typeface="Segoe UI Symbol"/>
                <a:cs typeface="Segoe UI Symbol"/>
              </a:rPr>
              <a:t> </a:t>
            </a:r>
            <a:r>
              <a:rPr sz="1600" dirty="0">
                <a:solidFill>
                  <a:srgbClr val="2B4390"/>
                </a:solidFill>
                <a:latin typeface="Segoe UI Symbol"/>
                <a:cs typeface="Segoe UI Symbol"/>
              </a:rPr>
              <a:t>el</a:t>
            </a:r>
            <a:r>
              <a:rPr sz="1600" spc="-6" dirty="0">
                <a:solidFill>
                  <a:srgbClr val="2B4390"/>
                </a:solidFill>
                <a:latin typeface="Segoe UI Symbol"/>
                <a:cs typeface="Segoe UI Symbol"/>
              </a:rPr>
              <a:t> </a:t>
            </a:r>
            <a:r>
              <a:rPr sz="1600" spc="-13" dirty="0">
                <a:solidFill>
                  <a:srgbClr val="2B4390"/>
                </a:solidFill>
                <a:latin typeface="Segoe UI Symbol"/>
                <a:cs typeface="Segoe UI Symbol"/>
              </a:rPr>
              <a:t>mercado.</a:t>
            </a:r>
            <a:endParaRPr sz="1600" dirty="0">
              <a:latin typeface="Segoe UI Symbol"/>
              <a:cs typeface="Segoe UI Symbol"/>
            </a:endParaRPr>
          </a:p>
          <a:p>
            <a:pPr marL="257172" marR="6531" indent="-257172">
              <a:lnSpc>
                <a:spcPts val="1800"/>
              </a:lnSpc>
              <a:spcBef>
                <a:spcPts val="77"/>
              </a:spcBef>
              <a:buChar char="•"/>
              <a:tabLst>
                <a:tab pos="257172" algn="l"/>
              </a:tabLst>
            </a:pPr>
            <a:r>
              <a:rPr sz="1600" dirty="0">
                <a:solidFill>
                  <a:srgbClr val="2B4390"/>
                </a:solidFill>
                <a:latin typeface="Segoe UI Symbol"/>
                <a:cs typeface="Segoe UI Symbol"/>
              </a:rPr>
              <a:t>Una gestión adecuada del diseño y </a:t>
            </a:r>
            <a:r>
              <a:rPr sz="1600" spc="-26" dirty="0">
                <a:solidFill>
                  <a:srgbClr val="2B4390"/>
                </a:solidFill>
                <a:latin typeface="Segoe UI Symbol"/>
                <a:cs typeface="Segoe UI Symbol"/>
              </a:rPr>
              <a:t>otros </a:t>
            </a:r>
            <a:r>
              <a:rPr sz="1600" dirty="0">
                <a:solidFill>
                  <a:srgbClr val="2B4390"/>
                </a:solidFill>
                <a:latin typeface="Segoe UI Symbol"/>
                <a:cs typeface="Segoe UI Symbol"/>
              </a:rPr>
              <a:t>derechos</a:t>
            </a:r>
            <a:r>
              <a:rPr sz="1600" spc="-19" dirty="0">
                <a:solidFill>
                  <a:srgbClr val="2B4390"/>
                </a:solidFill>
                <a:latin typeface="Segoe UI Symbol"/>
                <a:cs typeface="Segoe UI Symbol"/>
              </a:rPr>
              <a:t> </a:t>
            </a:r>
            <a:r>
              <a:rPr sz="1600" dirty="0">
                <a:solidFill>
                  <a:srgbClr val="2B4390"/>
                </a:solidFill>
                <a:latin typeface="Segoe UI Symbol"/>
                <a:cs typeface="Segoe UI Symbol"/>
              </a:rPr>
              <a:t>de</a:t>
            </a:r>
            <a:r>
              <a:rPr sz="1600" spc="-19" dirty="0">
                <a:solidFill>
                  <a:srgbClr val="2B4390"/>
                </a:solidFill>
                <a:latin typeface="Segoe UI Symbol"/>
                <a:cs typeface="Segoe UI Symbol"/>
              </a:rPr>
              <a:t> </a:t>
            </a:r>
            <a:r>
              <a:rPr sz="1600" dirty="0">
                <a:solidFill>
                  <a:srgbClr val="2B4390"/>
                </a:solidFill>
                <a:latin typeface="Segoe UI Symbol"/>
                <a:cs typeface="Segoe UI Symbol"/>
              </a:rPr>
              <a:t>la</a:t>
            </a:r>
            <a:r>
              <a:rPr sz="1600" spc="-26" dirty="0">
                <a:solidFill>
                  <a:srgbClr val="2B4390"/>
                </a:solidFill>
                <a:latin typeface="Segoe UI Symbol"/>
                <a:cs typeface="Segoe UI Symbol"/>
              </a:rPr>
              <a:t> </a:t>
            </a:r>
            <a:r>
              <a:rPr sz="1600" dirty="0">
                <a:solidFill>
                  <a:srgbClr val="2B4390"/>
                </a:solidFill>
                <a:latin typeface="Segoe UI Symbol"/>
                <a:cs typeface="Segoe UI Symbol"/>
              </a:rPr>
              <a:t>propiedad</a:t>
            </a:r>
            <a:r>
              <a:rPr sz="1600" spc="-13" dirty="0">
                <a:solidFill>
                  <a:srgbClr val="2B4390"/>
                </a:solidFill>
                <a:latin typeface="Segoe UI Symbol"/>
                <a:cs typeface="Segoe UI Symbol"/>
              </a:rPr>
              <a:t> intelectual.</a:t>
            </a:r>
            <a:endParaRPr sz="1600" dirty="0">
              <a:latin typeface="Segoe UI Symbol"/>
              <a:cs typeface="Segoe UI Symbol"/>
            </a:endParaRPr>
          </a:p>
        </p:txBody>
      </p:sp>
      <p:sp>
        <p:nvSpPr>
          <p:cNvPr id="14" name="object 14"/>
          <p:cNvSpPr txBox="1"/>
          <p:nvPr/>
        </p:nvSpPr>
        <p:spPr>
          <a:xfrm>
            <a:off x="2965071" y="5665422"/>
            <a:ext cx="5575042" cy="372612"/>
          </a:xfrm>
          <a:prstGeom prst="rect">
            <a:avLst/>
          </a:prstGeom>
        </p:spPr>
        <p:txBody>
          <a:bodyPr vert="horz" wrap="square" lIns="0" tIns="16329" rIns="0" bIns="0" rtlCol="0">
            <a:spAutoFit/>
          </a:bodyPr>
          <a:lstStyle/>
          <a:p>
            <a:pPr marL="16328">
              <a:spcBef>
                <a:spcPts val="129"/>
              </a:spcBef>
            </a:pPr>
            <a:r>
              <a:rPr sz="1543" dirty="0">
                <a:solidFill>
                  <a:srgbClr val="2B4390"/>
                </a:solidFill>
                <a:latin typeface="Segoe UI Symbol"/>
                <a:cs typeface="Segoe UI Symbol"/>
              </a:rPr>
              <a:t>Países</a:t>
            </a:r>
            <a:r>
              <a:rPr sz="1543" spc="-32" dirty="0">
                <a:solidFill>
                  <a:srgbClr val="2B4390"/>
                </a:solidFill>
                <a:latin typeface="Segoe UI Symbol"/>
                <a:cs typeface="Segoe UI Symbol"/>
              </a:rPr>
              <a:t> </a:t>
            </a:r>
            <a:r>
              <a:rPr sz="1543" dirty="0">
                <a:solidFill>
                  <a:srgbClr val="2B4390"/>
                </a:solidFill>
                <a:latin typeface="Segoe UI Symbol"/>
                <a:cs typeface="Segoe UI Symbol"/>
              </a:rPr>
              <a:t>participantes:</a:t>
            </a:r>
            <a:r>
              <a:rPr sz="1543" spc="-13" dirty="0">
                <a:solidFill>
                  <a:srgbClr val="2B4390"/>
                </a:solidFill>
                <a:latin typeface="Segoe UI Symbol"/>
                <a:cs typeface="Segoe UI Symbol"/>
              </a:rPr>
              <a:t> </a:t>
            </a:r>
            <a:r>
              <a:rPr sz="2314" dirty="0">
                <a:solidFill>
                  <a:srgbClr val="2B4390"/>
                </a:solidFill>
                <a:latin typeface="Impact"/>
                <a:cs typeface="Impact"/>
              </a:rPr>
              <a:t>México,</a:t>
            </a:r>
            <a:r>
              <a:rPr sz="2314" spc="-13" dirty="0">
                <a:solidFill>
                  <a:srgbClr val="2B4390"/>
                </a:solidFill>
                <a:latin typeface="Impact"/>
                <a:cs typeface="Impact"/>
              </a:rPr>
              <a:t> </a:t>
            </a:r>
            <a:r>
              <a:rPr sz="2314" dirty="0">
                <a:solidFill>
                  <a:srgbClr val="2B4390"/>
                </a:solidFill>
                <a:latin typeface="Impact"/>
                <a:cs typeface="Impact"/>
              </a:rPr>
              <a:t>Colombia</a:t>
            </a:r>
            <a:r>
              <a:rPr sz="2314" spc="-13" dirty="0">
                <a:solidFill>
                  <a:srgbClr val="2B4390"/>
                </a:solidFill>
                <a:latin typeface="Impact"/>
                <a:cs typeface="Impact"/>
              </a:rPr>
              <a:t> </a:t>
            </a:r>
            <a:r>
              <a:rPr sz="2314" dirty="0">
                <a:solidFill>
                  <a:srgbClr val="2B4390"/>
                </a:solidFill>
                <a:latin typeface="Impact"/>
                <a:cs typeface="Impact"/>
              </a:rPr>
              <a:t>y</a:t>
            </a:r>
            <a:r>
              <a:rPr sz="2314" spc="-13" dirty="0">
                <a:solidFill>
                  <a:srgbClr val="2B4390"/>
                </a:solidFill>
                <a:latin typeface="Impact"/>
                <a:cs typeface="Impact"/>
              </a:rPr>
              <a:t> Guatemala</a:t>
            </a:r>
            <a:endParaRPr sz="2314" dirty="0">
              <a:latin typeface="Impact"/>
              <a:cs typeface="Impact"/>
            </a:endParaRPr>
          </a:p>
        </p:txBody>
      </p:sp>
      <p:sp>
        <p:nvSpPr>
          <p:cNvPr id="15" name="object 15"/>
          <p:cNvSpPr txBox="1"/>
          <p:nvPr/>
        </p:nvSpPr>
        <p:spPr>
          <a:xfrm>
            <a:off x="1296994" y="3785835"/>
            <a:ext cx="4266034" cy="1494118"/>
          </a:xfrm>
          <a:prstGeom prst="rect">
            <a:avLst/>
          </a:prstGeom>
        </p:spPr>
        <p:txBody>
          <a:bodyPr vert="horz" wrap="square" lIns="0" tIns="52251" rIns="0" bIns="0" rtlCol="0">
            <a:spAutoFit/>
          </a:bodyPr>
          <a:lstStyle/>
          <a:p>
            <a:pPr marL="333916" algn="ctr">
              <a:spcBef>
                <a:spcPts val="411"/>
              </a:spcBef>
            </a:pPr>
            <a:r>
              <a:rPr sz="2400" dirty="0">
                <a:solidFill>
                  <a:srgbClr val="2B4390"/>
                </a:solidFill>
                <a:latin typeface="Impact"/>
                <a:cs typeface="Impact"/>
              </a:rPr>
              <a:t>Postulaciones</a:t>
            </a:r>
            <a:r>
              <a:rPr sz="2400" spc="-6" dirty="0">
                <a:solidFill>
                  <a:srgbClr val="2B4390"/>
                </a:solidFill>
                <a:latin typeface="Impact"/>
                <a:cs typeface="Impact"/>
              </a:rPr>
              <a:t> </a:t>
            </a:r>
            <a:r>
              <a:rPr sz="2400" spc="-13" dirty="0">
                <a:solidFill>
                  <a:srgbClr val="2B4390"/>
                </a:solidFill>
                <a:latin typeface="Impact"/>
                <a:cs typeface="Impact"/>
              </a:rPr>
              <a:t>gratuitas:</a:t>
            </a:r>
            <a:endParaRPr sz="2400" dirty="0">
              <a:latin typeface="Impact"/>
              <a:cs typeface="Impact"/>
            </a:endParaRPr>
          </a:p>
          <a:p>
            <a:pPr marL="16328" marR="6531" algn="ctr">
              <a:lnSpc>
                <a:spcPct val="105900"/>
              </a:lnSpc>
              <a:spcBef>
                <a:spcPts val="90"/>
              </a:spcBef>
            </a:pPr>
            <a:r>
              <a:rPr dirty="0">
                <a:solidFill>
                  <a:srgbClr val="2B4390"/>
                </a:solidFill>
                <a:latin typeface="Impact"/>
                <a:cs typeface="Impact"/>
              </a:rPr>
              <a:t>del</a:t>
            </a:r>
            <a:r>
              <a:rPr spc="-39" dirty="0">
                <a:solidFill>
                  <a:srgbClr val="2B4390"/>
                </a:solidFill>
                <a:latin typeface="Impact"/>
                <a:cs typeface="Impact"/>
              </a:rPr>
              <a:t> </a:t>
            </a:r>
            <a:r>
              <a:rPr dirty="0">
                <a:solidFill>
                  <a:srgbClr val="2B4390"/>
                </a:solidFill>
                <a:latin typeface="Impact"/>
                <a:cs typeface="Impact"/>
              </a:rPr>
              <a:t>1</a:t>
            </a:r>
            <a:r>
              <a:rPr spc="-39" dirty="0">
                <a:solidFill>
                  <a:srgbClr val="2B4390"/>
                </a:solidFill>
                <a:latin typeface="Impact"/>
                <a:cs typeface="Impact"/>
              </a:rPr>
              <a:t> </a:t>
            </a:r>
            <a:r>
              <a:rPr dirty="0">
                <a:solidFill>
                  <a:srgbClr val="2B4390"/>
                </a:solidFill>
                <a:latin typeface="Impact"/>
                <a:cs typeface="Impact"/>
              </a:rPr>
              <a:t>de</a:t>
            </a:r>
            <a:r>
              <a:rPr spc="-39" dirty="0">
                <a:solidFill>
                  <a:srgbClr val="2B4390"/>
                </a:solidFill>
                <a:latin typeface="Impact"/>
                <a:cs typeface="Impact"/>
              </a:rPr>
              <a:t> </a:t>
            </a:r>
            <a:r>
              <a:rPr dirty="0">
                <a:solidFill>
                  <a:srgbClr val="2B4390"/>
                </a:solidFill>
                <a:latin typeface="Impact"/>
                <a:cs typeface="Impact"/>
              </a:rPr>
              <a:t>Mayo</a:t>
            </a:r>
            <a:r>
              <a:rPr spc="-39" dirty="0">
                <a:solidFill>
                  <a:srgbClr val="2B4390"/>
                </a:solidFill>
                <a:latin typeface="Impact"/>
                <a:cs typeface="Impact"/>
              </a:rPr>
              <a:t> </a:t>
            </a:r>
            <a:r>
              <a:rPr dirty="0">
                <a:solidFill>
                  <a:srgbClr val="2B4390"/>
                </a:solidFill>
                <a:latin typeface="Impact"/>
                <a:cs typeface="Impact"/>
              </a:rPr>
              <a:t>al</a:t>
            </a:r>
            <a:r>
              <a:rPr spc="-39" dirty="0">
                <a:solidFill>
                  <a:srgbClr val="2B4390"/>
                </a:solidFill>
                <a:latin typeface="Impact"/>
                <a:cs typeface="Impact"/>
              </a:rPr>
              <a:t> </a:t>
            </a:r>
            <a:r>
              <a:rPr dirty="0">
                <a:solidFill>
                  <a:srgbClr val="2B4390"/>
                </a:solidFill>
                <a:latin typeface="Impact"/>
                <a:cs typeface="Impact"/>
              </a:rPr>
              <a:t>30</a:t>
            </a:r>
            <a:r>
              <a:rPr spc="-39" dirty="0">
                <a:solidFill>
                  <a:srgbClr val="2B4390"/>
                </a:solidFill>
                <a:latin typeface="Impact"/>
                <a:cs typeface="Impact"/>
              </a:rPr>
              <a:t> </a:t>
            </a:r>
            <a:r>
              <a:rPr dirty="0">
                <a:solidFill>
                  <a:srgbClr val="2B4390"/>
                </a:solidFill>
                <a:latin typeface="Impact"/>
                <a:cs typeface="Impact"/>
              </a:rPr>
              <a:t>de</a:t>
            </a:r>
            <a:r>
              <a:rPr spc="-39" dirty="0">
                <a:solidFill>
                  <a:srgbClr val="2B4390"/>
                </a:solidFill>
                <a:latin typeface="Impact"/>
                <a:cs typeface="Impact"/>
              </a:rPr>
              <a:t> </a:t>
            </a:r>
            <a:r>
              <a:rPr spc="-13" dirty="0">
                <a:solidFill>
                  <a:srgbClr val="2B4390"/>
                </a:solidFill>
                <a:latin typeface="Impact"/>
                <a:cs typeface="Impact"/>
              </a:rPr>
              <a:t>Septiembre</a:t>
            </a:r>
            <a:r>
              <a:rPr spc="-39" dirty="0">
                <a:solidFill>
                  <a:srgbClr val="2B4390"/>
                </a:solidFill>
                <a:latin typeface="Impact"/>
                <a:cs typeface="Impact"/>
              </a:rPr>
              <a:t> </a:t>
            </a:r>
            <a:r>
              <a:rPr dirty="0">
                <a:solidFill>
                  <a:srgbClr val="2B4390"/>
                </a:solidFill>
                <a:latin typeface="Impact"/>
                <a:cs typeface="Impact"/>
              </a:rPr>
              <a:t>de</a:t>
            </a:r>
            <a:r>
              <a:rPr spc="-32" dirty="0">
                <a:solidFill>
                  <a:srgbClr val="2B4390"/>
                </a:solidFill>
                <a:latin typeface="Impact"/>
                <a:cs typeface="Impact"/>
              </a:rPr>
              <a:t> </a:t>
            </a:r>
            <a:r>
              <a:rPr spc="-26" dirty="0">
                <a:solidFill>
                  <a:srgbClr val="2B4390"/>
                </a:solidFill>
                <a:latin typeface="Impact"/>
                <a:cs typeface="Impact"/>
              </a:rPr>
              <a:t>2023</a:t>
            </a:r>
            <a:r>
              <a:rPr dirty="0">
                <a:solidFill>
                  <a:srgbClr val="2B4390"/>
                </a:solidFill>
                <a:latin typeface="Impact"/>
                <a:cs typeface="Impact"/>
              </a:rPr>
              <a:t> </a:t>
            </a:r>
            <a:r>
              <a:rPr sz="1600" dirty="0">
                <a:solidFill>
                  <a:srgbClr val="2B4390"/>
                </a:solidFill>
                <a:latin typeface="Segoe UI Symbol"/>
                <a:cs typeface="Segoe UI Symbol"/>
              </a:rPr>
              <a:t>Premiación</a:t>
            </a:r>
            <a:r>
              <a:rPr sz="1600" spc="-32" dirty="0">
                <a:solidFill>
                  <a:srgbClr val="2B4390"/>
                </a:solidFill>
                <a:latin typeface="Segoe UI Symbol"/>
                <a:cs typeface="Segoe UI Symbol"/>
              </a:rPr>
              <a:t> </a:t>
            </a:r>
            <a:r>
              <a:rPr sz="1600" dirty="0" err="1">
                <a:solidFill>
                  <a:srgbClr val="2B4390"/>
                </a:solidFill>
                <a:latin typeface="Segoe UI Symbol"/>
                <a:cs typeface="Segoe UI Symbol"/>
              </a:rPr>
              <a:t>evento</a:t>
            </a:r>
            <a:r>
              <a:rPr sz="1600" spc="-26" dirty="0">
                <a:solidFill>
                  <a:srgbClr val="2B4390"/>
                </a:solidFill>
                <a:latin typeface="Segoe UI Symbol"/>
                <a:cs typeface="Segoe UI Symbol"/>
              </a:rPr>
              <a:t> </a:t>
            </a:r>
            <a:r>
              <a:rPr sz="1600" spc="-13" dirty="0">
                <a:solidFill>
                  <a:srgbClr val="2B4390"/>
                </a:solidFill>
                <a:latin typeface="Segoe UI Symbol"/>
                <a:cs typeface="Segoe UI Symbol"/>
              </a:rPr>
              <a:t>ASIPIDISEÑOS</a:t>
            </a:r>
            <a:endParaRPr lang="es-ES" sz="1600" spc="-13" dirty="0">
              <a:solidFill>
                <a:srgbClr val="2B4390"/>
              </a:solidFill>
              <a:latin typeface="Segoe UI Symbol"/>
              <a:cs typeface="Segoe UI Symbol"/>
            </a:endParaRPr>
          </a:p>
          <a:p>
            <a:pPr marL="16328" marR="6531" algn="ctr">
              <a:lnSpc>
                <a:spcPct val="105900"/>
              </a:lnSpc>
              <a:spcBef>
                <a:spcPts val="90"/>
              </a:spcBef>
            </a:pPr>
            <a:r>
              <a:rPr sz="1600" dirty="0">
                <a:solidFill>
                  <a:srgbClr val="2B4390"/>
                </a:solidFill>
                <a:latin typeface="Segoe UI Symbol"/>
                <a:cs typeface="Segoe UI Symbol"/>
              </a:rPr>
              <a:t>Ciudad</a:t>
            </a:r>
            <a:r>
              <a:rPr sz="1600" spc="-26" dirty="0">
                <a:solidFill>
                  <a:srgbClr val="2B4390"/>
                </a:solidFill>
                <a:latin typeface="Segoe UI Symbol"/>
                <a:cs typeface="Segoe UI Symbol"/>
              </a:rPr>
              <a:t> </a:t>
            </a:r>
            <a:r>
              <a:rPr sz="1600" dirty="0">
                <a:solidFill>
                  <a:srgbClr val="2B4390"/>
                </a:solidFill>
                <a:latin typeface="Segoe UI Symbol"/>
                <a:cs typeface="Segoe UI Symbol"/>
              </a:rPr>
              <a:t>de</a:t>
            </a:r>
            <a:r>
              <a:rPr sz="1600" spc="-13" dirty="0">
                <a:solidFill>
                  <a:srgbClr val="2B4390"/>
                </a:solidFill>
                <a:latin typeface="Segoe UI Symbol"/>
                <a:cs typeface="Segoe UI Symbol"/>
              </a:rPr>
              <a:t> México</a:t>
            </a:r>
            <a:endParaRPr sz="1600" dirty="0">
              <a:latin typeface="Segoe UI Symbol"/>
              <a:cs typeface="Segoe UI Symbol"/>
            </a:endParaRPr>
          </a:p>
          <a:p>
            <a:pPr marL="75109" algn="ctr">
              <a:lnSpc>
                <a:spcPts val="1800"/>
              </a:lnSpc>
            </a:pPr>
            <a:r>
              <a:rPr sz="1600" spc="-13" dirty="0">
                <a:solidFill>
                  <a:srgbClr val="2B4390"/>
                </a:solidFill>
                <a:latin typeface="Segoe UI Symbol"/>
                <a:cs typeface="Segoe UI Symbol"/>
              </a:rPr>
              <a:t>México</a:t>
            </a:r>
            <a:endParaRPr sz="1600" dirty="0">
              <a:latin typeface="Segoe UI Symbol"/>
              <a:cs typeface="Segoe UI Symbol"/>
            </a:endParaRPr>
          </a:p>
        </p:txBody>
      </p:sp>
      <p:pic>
        <p:nvPicPr>
          <p:cNvPr id="17" name="object 17"/>
          <p:cNvPicPr/>
          <p:nvPr/>
        </p:nvPicPr>
        <p:blipFill>
          <a:blip r:embed="rId3" cstate="print"/>
          <a:stretch>
            <a:fillRect/>
          </a:stretch>
        </p:blipFill>
        <p:spPr>
          <a:xfrm>
            <a:off x="5316094" y="91440"/>
            <a:ext cx="2244298" cy="919701"/>
          </a:xfrm>
          <a:prstGeom prst="rect">
            <a:avLst/>
          </a:prstGeom>
        </p:spPr>
      </p:pic>
      <p:pic>
        <p:nvPicPr>
          <p:cNvPr id="18" name="object 18"/>
          <p:cNvPicPr/>
          <p:nvPr/>
        </p:nvPicPr>
        <p:blipFill>
          <a:blip r:embed="rId4" cstate="print"/>
          <a:stretch>
            <a:fillRect/>
          </a:stretch>
        </p:blipFill>
        <p:spPr>
          <a:xfrm>
            <a:off x="4455269" y="118241"/>
            <a:ext cx="864021" cy="866116"/>
          </a:xfrm>
          <a:prstGeom prst="rect">
            <a:avLst/>
          </a:prstGeom>
        </p:spPr>
      </p:pic>
      <p:pic>
        <p:nvPicPr>
          <p:cNvPr id="16" name="Imagen 15">
            <a:extLst>
              <a:ext uri="{FF2B5EF4-FFF2-40B4-BE49-F238E27FC236}">
                <a16:creationId xmlns:a16="http://schemas.microsoft.com/office/drawing/2014/main" id="{2B2C6F40-73E6-0209-628B-93D58B1730AD}"/>
              </a:ext>
            </a:extLst>
          </p:cNvPr>
          <p:cNvPicPr>
            <a:picLocks noChangeAspect="1"/>
          </p:cNvPicPr>
          <p:nvPr/>
        </p:nvPicPr>
        <p:blipFill>
          <a:blip r:embed="rId5"/>
          <a:stretch>
            <a:fillRect/>
          </a:stretch>
        </p:blipFill>
        <p:spPr>
          <a:xfrm>
            <a:off x="7544269" y="127246"/>
            <a:ext cx="669936" cy="8838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85060C-F088-E7DB-BD1C-98FF200F8715}"/>
              </a:ext>
            </a:extLst>
          </p:cNvPr>
          <p:cNvSpPr>
            <a:spLocks noGrp="1"/>
          </p:cNvSpPr>
          <p:nvPr>
            <p:ph idx="1"/>
          </p:nvPr>
        </p:nvSpPr>
        <p:spPr>
          <a:xfrm>
            <a:off x="1269906" y="3234843"/>
            <a:ext cx="10297150" cy="2717165"/>
          </a:xfrm>
        </p:spPr>
        <p:txBody>
          <a:bodyPr/>
          <a:lstStyle/>
          <a:p>
            <a:pPr marL="0" indent="0" algn="ctr">
              <a:buNone/>
            </a:pPr>
            <a:r>
              <a:rPr lang="es-EC" sz="2800" b="1" dirty="0">
                <a:solidFill>
                  <a:srgbClr val="000099"/>
                </a:solidFill>
                <a:latin typeface="Montserrat" panose="020B0604020202020204" pitchFamily="2" charset="0"/>
                <a:cs typeface="Helvetica" panose="020B0604020202020204" pitchFamily="34" charset="0"/>
              </a:rPr>
              <a:t>Envase CK</a:t>
            </a:r>
          </a:p>
          <a:p>
            <a:pPr marL="0" indent="0" algn="ctr">
              <a:buNone/>
            </a:pPr>
            <a:r>
              <a:rPr lang="pt-BR" b="1" dirty="0">
                <a:solidFill>
                  <a:srgbClr val="000099"/>
                </a:solidFill>
                <a:latin typeface="Montserrat" panose="020B0604020202020204" pitchFamily="2" charset="0"/>
                <a:cs typeface="Helvetica" panose="020B0604020202020204" pitchFamily="34" charset="0"/>
              </a:rPr>
              <a:t>Celestial Home/Celestial Kids - Lina Uribe</a:t>
            </a:r>
          </a:p>
          <a:p>
            <a:pPr marL="0" indent="0" algn="ctr">
              <a:buNone/>
            </a:pPr>
            <a:endParaRPr lang="pt-BR" b="1" dirty="0">
              <a:solidFill>
                <a:srgbClr val="000099"/>
              </a:solidFill>
              <a:latin typeface="Montserrat" panose="020B0604020202020204" pitchFamily="2" charset="0"/>
              <a:cs typeface="Helvetica" panose="020B0604020202020204" pitchFamily="34" charset="0"/>
            </a:endParaRPr>
          </a:p>
          <a:p>
            <a:pPr marL="0" indent="0" algn="ctr">
              <a:buNone/>
            </a:pPr>
            <a:endParaRPr lang="es-EC" sz="2800" b="1" dirty="0">
              <a:solidFill>
                <a:srgbClr val="000099"/>
              </a:solidFill>
              <a:latin typeface="Montserrat" panose="020B0604020202020204" pitchFamily="2" charset="0"/>
              <a:cs typeface="Helvetica" panose="020B0604020202020204" pitchFamily="34" charset="0"/>
            </a:endParaRPr>
          </a:p>
          <a:p>
            <a:pPr marL="0" indent="0" algn="ctr">
              <a:buNone/>
            </a:pPr>
            <a:endParaRPr lang="es-MX" dirty="0">
              <a:solidFill>
                <a:srgbClr val="000099"/>
              </a:solidFill>
              <a:latin typeface="Helvetica" panose="020B0604020202020204" pitchFamily="34" charset="0"/>
              <a:cs typeface="Helvetica" panose="020B0604020202020204" pitchFamily="34" charset="0"/>
            </a:endParaRPr>
          </a:p>
        </p:txBody>
      </p:sp>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Picture 4" descr="ASIPI Academia">
            <a:extLst>
              <a:ext uri="{FF2B5EF4-FFF2-40B4-BE49-F238E27FC236}">
                <a16:creationId xmlns:a16="http://schemas.microsoft.com/office/drawing/2014/main" id="{EBFD66FA-C8B6-A0CA-D72C-AC9653176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472975" y="371940"/>
            <a:ext cx="920508" cy="11152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4F2F664-204F-3059-8632-E42787D22CB4}"/>
              </a:ext>
            </a:extLst>
          </p:cNvPr>
          <p:cNvPicPr>
            <a:picLocks noChangeAspect="1"/>
          </p:cNvPicPr>
          <p:nvPr/>
        </p:nvPicPr>
        <p:blipFill>
          <a:blip r:embed="rId3"/>
          <a:stretch>
            <a:fillRect/>
          </a:stretch>
        </p:blipFill>
        <p:spPr>
          <a:xfrm>
            <a:off x="2996510" y="371939"/>
            <a:ext cx="845504" cy="1115535"/>
          </a:xfrm>
          <a:prstGeom prst="rect">
            <a:avLst/>
          </a:prstGeom>
        </p:spPr>
      </p:pic>
      <p:pic>
        <p:nvPicPr>
          <p:cNvPr id="6" name="Imagen 5" descr="Imagen que contiene Icono&#10;&#10;Descripción generada automáticamente">
            <a:extLst>
              <a:ext uri="{FF2B5EF4-FFF2-40B4-BE49-F238E27FC236}">
                <a16:creationId xmlns:a16="http://schemas.microsoft.com/office/drawing/2014/main" id="{6C9FA270-B886-F51B-B728-296F28422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306" y="371595"/>
            <a:ext cx="1115535" cy="1115535"/>
          </a:xfrm>
          <a:prstGeom prst="rect">
            <a:avLst/>
          </a:prstGeom>
        </p:spPr>
      </p:pic>
      <p:pic>
        <p:nvPicPr>
          <p:cNvPr id="10" name="object 17">
            <a:extLst>
              <a:ext uri="{FF2B5EF4-FFF2-40B4-BE49-F238E27FC236}">
                <a16:creationId xmlns:a16="http://schemas.microsoft.com/office/drawing/2014/main" id="{EC4150DB-C1A7-0C01-F9FF-74F59B8CB632}"/>
              </a:ext>
            </a:extLst>
          </p:cNvPr>
          <p:cNvPicPr/>
          <p:nvPr/>
        </p:nvPicPr>
        <p:blipFill>
          <a:blip r:embed="rId5" cstate="print"/>
          <a:stretch>
            <a:fillRect/>
          </a:stretch>
        </p:blipFill>
        <p:spPr>
          <a:xfrm>
            <a:off x="6184943" y="402688"/>
            <a:ext cx="2594606" cy="1063255"/>
          </a:xfrm>
          <a:prstGeom prst="rect">
            <a:avLst/>
          </a:prstGeom>
        </p:spPr>
      </p:pic>
      <p:sp>
        <p:nvSpPr>
          <p:cNvPr id="7" name="Marcador de contenido 2">
            <a:extLst>
              <a:ext uri="{FF2B5EF4-FFF2-40B4-BE49-F238E27FC236}">
                <a16:creationId xmlns:a16="http://schemas.microsoft.com/office/drawing/2014/main" id="{5C700013-E9CF-1C78-77C5-CFC5498A7F48}"/>
              </a:ext>
            </a:extLst>
          </p:cNvPr>
          <p:cNvSpPr txBox="1">
            <a:spLocks/>
          </p:cNvSpPr>
          <p:nvPr/>
        </p:nvSpPr>
        <p:spPr>
          <a:xfrm>
            <a:off x="3108885" y="1667382"/>
            <a:ext cx="6619191" cy="17477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3600" b="1" dirty="0">
                <a:solidFill>
                  <a:srgbClr val="000099"/>
                </a:solidFill>
                <a:latin typeface="Montserrat" panose="020B0604020202020204" pitchFamily="2" charset="0"/>
                <a:cs typeface="Helvetica" panose="020B0604020202020204" pitchFamily="34" charset="0"/>
              </a:rPr>
              <a:t>MENCIÓN DE HONOR</a:t>
            </a:r>
          </a:p>
          <a:p>
            <a:pPr marL="0" indent="0" algn="ctr">
              <a:buFont typeface="Arial" panose="020B0604020202020204" pitchFamily="34" charset="0"/>
              <a:buNone/>
            </a:pPr>
            <a:endParaRPr lang="es-MX" dirty="0">
              <a:solidFill>
                <a:srgbClr val="000099"/>
              </a:solidFill>
              <a:latin typeface="Helvetica" panose="020B0604020202020204" pitchFamily="34" charset="0"/>
              <a:cs typeface="Helvetica" panose="020B0604020202020204" pitchFamily="34" charset="0"/>
            </a:endParaRPr>
          </a:p>
        </p:txBody>
      </p:sp>
      <p:pic>
        <p:nvPicPr>
          <p:cNvPr id="4" name="Imagen 14">
            <a:extLst>
              <a:ext uri="{FF2B5EF4-FFF2-40B4-BE49-F238E27FC236}">
                <a16:creationId xmlns:a16="http://schemas.microsoft.com/office/drawing/2014/main" id="{F893E254-C112-30BB-7BE1-C668E6AEED87}"/>
              </a:ext>
            </a:extLst>
          </p:cNvPr>
          <p:cNvPicPr>
            <a:picLocks noChangeAspect="1"/>
          </p:cNvPicPr>
          <p:nvPr/>
        </p:nvPicPr>
        <p:blipFill>
          <a:blip r:embed="rId6"/>
          <a:stretch>
            <a:fillRect/>
          </a:stretch>
        </p:blipFill>
        <p:spPr>
          <a:xfrm>
            <a:off x="4993036" y="4693523"/>
            <a:ext cx="1905604" cy="2164477"/>
          </a:xfrm>
          <a:prstGeom prst="rect">
            <a:avLst/>
          </a:prstGeom>
        </p:spPr>
      </p:pic>
    </p:spTree>
    <p:extLst>
      <p:ext uri="{BB962C8B-B14F-4D97-AF65-F5344CB8AC3E}">
        <p14:creationId xmlns:p14="http://schemas.microsoft.com/office/powerpoint/2010/main" val="64372106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45298C-6131-C196-CB1A-007FF8E3B968}"/>
              </a:ext>
            </a:extLst>
          </p:cNvPr>
          <p:cNvSpPr>
            <a:spLocks noGrp="1"/>
          </p:cNvSpPr>
          <p:nvPr>
            <p:ph type="ctrTitle"/>
          </p:nvPr>
        </p:nvSpPr>
        <p:spPr>
          <a:xfrm>
            <a:off x="2036008" y="1447800"/>
            <a:ext cx="8544560" cy="1981200"/>
          </a:xfrm>
        </p:spPr>
        <p:txBody>
          <a:bodyPr>
            <a:normAutofit/>
          </a:bodyPr>
          <a:lstStyle/>
          <a:p>
            <a:br>
              <a:rPr lang="es-EC" sz="2600" b="1" dirty="0">
                <a:solidFill>
                  <a:srgbClr val="000099"/>
                </a:solidFill>
                <a:latin typeface="Helvetica" panose="020B0604020202020204" pitchFamily="34" charset="0"/>
                <a:cs typeface="Helvetica" panose="020B0604020202020204" pitchFamily="34" charset="0"/>
              </a:rPr>
            </a:br>
            <a:r>
              <a:rPr lang="es-EC" sz="3600" b="1" dirty="0">
                <a:solidFill>
                  <a:srgbClr val="000099"/>
                </a:solidFill>
                <a:latin typeface="Helvetica" panose="020B0604020202020204" pitchFamily="34" charset="0"/>
                <a:cs typeface="Helvetica" panose="020B0604020202020204" pitchFamily="34" charset="0"/>
              </a:rPr>
              <a:t>LOS MEJORES </a:t>
            </a:r>
            <a:br>
              <a:rPr lang="es-EC" sz="3600" b="1" dirty="0">
                <a:solidFill>
                  <a:srgbClr val="000099"/>
                </a:solidFill>
                <a:latin typeface="Helvetica" panose="020B0604020202020204" pitchFamily="34" charset="0"/>
                <a:cs typeface="Helvetica" panose="020B0604020202020204" pitchFamily="34" charset="0"/>
              </a:rPr>
            </a:br>
            <a:r>
              <a:rPr lang="es-EC" sz="3600" b="1" dirty="0">
                <a:solidFill>
                  <a:srgbClr val="000099"/>
                </a:solidFill>
                <a:latin typeface="Helvetica" panose="020B0604020202020204" pitchFamily="34" charset="0"/>
                <a:cs typeface="Helvetica" panose="020B0604020202020204" pitchFamily="34" charset="0"/>
              </a:rPr>
              <a:t>DISEÑOS INDUSTRIALES</a:t>
            </a:r>
            <a:br>
              <a:rPr lang="es-EC" sz="3600" b="1" dirty="0">
                <a:solidFill>
                  <a:srgbClr val="000099"/>
                </a:solidFill>
                <a:latin typeface="Helvetica" panose="020B0604020202020204" pitchFamily="34" charset="0"/>
                <a:cs typeface="Helvetica" panose="020B0604020202020204" pitchFamily="34" charset="0"/>
              </a:rPr>
            </a:br>
            <a:r>
              <a:rPr lang="es-EC" sz="3600" b="1" dirty="0">
                <a:solidFill>
                  <a:srgbClr val="000099"/>
                </a:solidFill>
                <a:latin typeface="Helvetica" panose="020B0604020202020204" pitchFamily="34" charset="0"/>
                <a:cs typeface="Helvetica" panose="020B0604020202020204" pitchFamily="34" charset="0"/>
              </a:rPr>
              <a:t>MEXICO-COLOMBIA-GUATEMALA</a:t>
            </a:r>
          </a:p>
        </p:txBody>
      </p:sp>
      <p:pic>
        <p:nvPicPr>
          <p:cNvPr id="1028" name="Picture 4" descr="ASIPI Academia">
            <a:extLst>
              <a:ext uri="{FF2B5EF4-FFF2-40B4-BE49-F238E27FC236}">
                <a16:creationId xmlns:a16="http://schemas.microsoft.com/office/drawing/2014/main" id="{6F2B63CF-BD7C-9F70-A3CB-34EE43D4E0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751580" y="4389104"/>
            <a:ext cx="1219095" cy="147493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5CB8ED51-3508-A8B1-6071-890F3BD8EE8D}"/>
              </a:ext>
            </a:extLst>
          </p:cNvPr>
          <p:cNvPicPr>
            <a:picLocks noChangeAspect="1"/>
          </p:cNvPicPr>
          <p:nvPr/>
        </p:nvPicPr>
        <p:blipFill>
          <a:blip r:embed="rId3"/>
          <a:stretch>
            <a:fillRect/>
          </a:stretch>
        </p:blipFill>
        <p:spPr>
          <a:xfrm>
            <a:off x="4227208" y="4171719"/>
            <a:ext cx="1219095" cy="1608440"/>
          </a:xfrm>
          <a:prstGeom prst="rect">
            <a:avLst/>
          </a:prstGeom>
        </p:spPr>
      </p:pic>
      <p:pic>
        <p:nvPicPr>
          <p:cNvPr id="3" name="object 17">
            <a:extLst>
              <a:ext uri="{FF2B5EF4-FFF2-40B4-BE49-F238E27FC236}">
                <a16:creationId xmlns:a16="http://schemas.microsoft.com/office/drawing/2014/main" id="{1DEE88CA-8DB8-0D24-F9D9-53758C2B4096}"/>
              </a:ext>
            </a:extLst>
          </p:cNvPr>
          <p:cNvPicPr/>
          <p:nvPr/>
        </p:nvPicPr>
        <p:blipFill>
          <a:blip r:embed="rId4" cstate="print"/>
          <a:stretch>
            <a:fillRect/>
          </a:stretch>
        </p:blipFill>
        <p:spPr>
          <a:xfrm>
            <a:off x="8950471" y="4471599"/>
            <a:ext cx="2244298" cy="919701"/>
          </a:xfrm>
          <a:prstGeom prst="rect">
            <a:avLst/>
          </a:prstGeom>
        </p:spPr>
      </p:pic>
      <p:pic>
        <p:nvPicPr>
          <p:cNvPr id="4" name="Imagen 3" descr="Imagen que contiene Icono&#10;&#10;Descripción generada automáticamente">
            <a:extLst>
              <a:ext uri="{FF2B5EF4-FFF2-40B4-BE49-F238E27FC236}">
                <a16:creationId xmlns:a16="http://schemas.microsoft.com/office/drawing/2014/main" id="{606E88F0-711B-FA32-B3F8-E208537CDA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5698" y="4171719"/>
            <a:ext cx="1410134" cy="1410134"/>
          </a:xfrm>
          <a:prstGeom prst="rect">
            <a:avLst/>
          </a:prstGeom>
        </p:spPr>
      </p:pic>
    </p:spTree>
    <p:extLst>
      <p:ext uri="{BB962C8B-B14F-4D97-AF65-F5344CB8AC3E}">
        <p14:creationId xmlns:p14="http://schemas.microsoft.com/office/powerpoint/2010/main" val="65218701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85060C-F088-E7DB-BD1C-98FF200F8715}"/>
              </a:ext>
            </a:extLst>
          </p:cNvPr>
          <p:cNvSpPr>
            <a:spLocks noGrp="1"/>
          </p:cNvSpPr>
          <p:nvPr>
            <p:ph idx="1"/>
          </p:nvPr>
        </p:nvSpPr>
        <p:spPr>
          <a:xfrm>
            <a:off x="2417905" y="92438"/>
            <a:ext cx="9502096" cy="6673124"/>
          </a:xfrm>
        </p:spPr>
        <p:txBody>
          <a:bodyPr>
            <a:noAutofit/>
          </a:bodyPr>
          <a:lstStyle/>
          <a:p>
            <a:pPr marL="0" indent="0" algn="just">
              <a:buNone/>
            </a:pPr>
            <a:r>
              <a:rPr lang="es-MX" sz="2600" dirty="0">
                <a:solidFill>
                  <a:srgbClr val="000099"/>
                </a:solidFill>
                <a:latin typeface="Montserrat" panose="00000500000000000000" pitchFamily="2" charset="0"/>
                <a:cs typeface="Helvetica" panose="020B0604020202020204" pitchFamily="34" charset="0"/>
              </a:rPr>
              <a:t>Organizadores:</a:t>
            </a:r>
          </a:p>
          <a:p>
            <a:pPr marL="0" indent="0" algn="just">
              <a:buNone/>
            </a:pPr>
            <a:endParaRPr lang="es-MX" sz="1200" dirty="0">
              <a:solidFill>
                <a:srgbClr val="000099"/>
              </a:solidFill>
              <a:latin typeface="Montserrat" panose="00000500000000000000" pitchFamily="2" charset="0"/>
              <a:cs typeface="Helvetica" panose="020B0604020202020204" pitchFamily="34" charset="0"/>
            </a:endParaRPr>
          </a:p>
          <a:p>
            <a:pPr marL="0" indent="0" algn="just">
              <a:buNone/>
            </a:pPr>
            <a:r>
              <a:rPr lang="es-MX" sz="2500" dirty="0">
                <a:solidFill>
                  <a:srgbClr val="000099"/>
                </a:solidFill>
                <a:latin typeface="Montserrat" panose="00000500000000000000" pitchFamily="2" charset="0"/>
                <a:cs typeface="Helvetica" panose="020B0604020202020204" pitchFamily="34" charset="0"/>
              </a:rPr>
              <a:t>ASOCIACIÓN INTERAMERICANA DE PROPIEDAD INTELECTUAL, es el primer organismo regional en materia de propiedad intelectual en el continente americano y uno de los organismos pioneros a nivel mundial en el ámbito regional y desde su creación, tiene presencia y reconocimiento internacional como organismo representativo de la propiedad intelectual en las Américas.</a:t>
            </a:r>
          </a:p>
          <a:p>
            <a:pPr marL="0" indent="0" algn="just">
              <a:buNone/>
            </a:pPr>
            <a:r>
              <a:rPr lang="es-MX" sz="2500" dirty="0">
                <a:solidFill>
                  <a:srgbClr val="000099"/>
                </a:solidFill>
                <a:latin typeface="Montserrat" panose="00000500000000000000" pitchFamily="2" charset="0"/>
                <a:cs typeface="Helvetica" panose="020B0604020202020204" pitchFamily="34" charset="0"/>
              </a:rPr>
              <a:t> </a:t>
            </a:r>
          </a:p>
          <a:p>
            <a:pPr marL="0" indent="0" algn="just">
              <a:buNone/>
            </a:pPr>
            <a:r>
              <a:rPr lang="es-MX" sz="2500" dirty="0">
                <a:solidFill>
                  <a:srgbClr val="000099"/>
                </a:solidFill>
                <a:latin typeface="Montserrat" panose="00000500000000000000" pitchFamily="2" charset="0"/>
                <a:cs typeface="Helvetica" panose="020B0604020202020204" pitchFamily="34" charset="0"/>
              </a:rPr>
              <a:t>ASOCIACIÓN COLOMBIANA RED ACADÉMICA DE DISEÑO, es una red de instituciones colombianas con programas académicos de diseño, se articula con diferentes actores nacionales e internacionales para la representación, el reconocimiento y la proyección de la disciplina del diseño en escenarios profesionales, académicos (investigativos), estatales, sociales y empresariales en Colombia.</a:t>
            </a:r>
          </a:p>
        </p:txBody>
      </p:sp>
      <p:pic>
        <p:nvPicPr>
          <p:cNvPr id="4" name="Picture 4" descr="ASIPI Academia">
            <a:extLst>
              <a:ext uri="{FF2B5EF4-FFF2-40B4-BE49-F238E27FC236}">
                <a16:creationId xmlns:a16="http://schemas.microsoft.com/office/drawing/2014/main" id="{A5C8D18C-01F9-ED54-7290-D8281382BC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375660" y="1299591"/>
            <a:ext cx="1042245" cy="126276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4F91C311-F94D-8442-CB6D-4CB01106F43A}"/>
              </a:ext>
            </a:extLst>
          </p:cNvPr>
          <p:cNvPicPr>
            <a:picLocks noChangeAspect="1"/>
          </p:cNvPicPr>
          <p:nvPr/>
        </p:nvPicPr>
        <p:blipFill>
          <a:blip r:embed="rId3"/>
          <a:stretch>
            <a:fillRect/>
          </a:stretch>
        </p:blipFill>
        <p:spPr>
          <a:xfrm>
            <a:off x="1311963" y="3947921"/>
            <a:ext cx="1105942" cy="1459149"/>
          </a:xfrm>
          <a:prstGeom prst="rect">
            <a:avLst/>
          </a:prstGeom>
        </p:spPr>
      </p:pic>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6874392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Marcador de contenido 2">
            <a:extLst>
              <a:ext uri="{FF2B5EF4-FFF2-40B4-BE49-F238E27FC236}">
                <a16:creationId xmlns:a16="http://schemas.microsoft.com/office/drawing/2014/main" id="{37A27CA6-73BE-93B9-59C5-F9E778045E6E}"/>
              </a:ext>
            </a:extLst>
          </p:cNvPr>
          <p:cNvSpPr txBox="1">
            <a:spLocks/>
          </p:cNvSpPr>
          <p:nvPr/>
        </p:nvSpPr>
        <p:spPr>
          <a:xfrm>
            <a:off x="2634421" y="337276"/>
            <a:ext cx="9130117" cy="6344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sz="2600" dirty="0">
                <a:solidFill>
                  <a:srgbClr val="000099"/>
                </a:solidFill>
                <a:latin typeface="Montserrat" panose="00000500000000000000" pitchFamily="2" charset="0"/>
                <a:cs typeface="Helvetica" panose="020B0604020202020204" pitchFamily="34" charset="0"/>
              </a:rPr>
              <a:t>Organizadores:</a:t>
            </a:r>
          </a:p>
          <a:p>
            <a:pPr marL="0" indent="0" algn="just">
              <a:buFont typeface="Arial" panose="020B0604020202020204" pitchFamily="34" charset="0"/>
              <a:buNone/>
            </a:pPr>
            <a:endParaRPr lang="es-MX" sz="2600" dirty="0">
              <a:solidFill>
                <a:srgbClr val="000099"/>
              </a:solidFill>
              <a:latin typeface="Montserrat" panose="00000500000000000000" pitchFamily="2" charset="0"/>
              <a:cs typeface="Helvetica" panose="020B0604020202020204" pitchFamily="34" charset="0"/>
            </a:endParaRPr>
          </a:p>
          <a:p>
            <a:pPr marL="0" indent="0" algn="just">
              <a:buFont typeface="Arial" panose="020B0604020202020204" pitchFamily="34" charset="0"/>
              <a:buNone/>
            </a:pPr>
            <a:r>
              <a:rPr lang="es-ES" sz="2600" dirty="0">
                <a:solidFill>
                  <a:srgbClr val="000099"/>
                </a:solidFill>
                <a:latin typeface="Montserrat" panose="00000500000000000000" pitchFamily="2" charset="0"/>
                <a:cs typeface="Helvetica" panose="020B0604020202020204" pitchFamily="34" charset="0"/>
              </a:rPr>
              <a:t>ACADEMIA MEXICANA DE CREATIVIDAD tiene programas académicos de diseño, que se articulan con diferentes actores nacionales e internacionales para la representación, el reconocimiento y la proyección de la disciplina del diseño en escenarios profesionales, académicos (investigativos), estatales sociales y empresariales.</a:t>
            </a:r>
          </a:p>
          <a:p>
            <a:pPr marL="0" indent="0" algn="just">
              <a:buFont typeface="Arial" panose="020B0604020202020204" pitchFamily="34" charset="0"/>
              <a:buNone/>
            </a:pPr>
            <a:endParaRPr lang="es-MX" sz="2600" dirty="0">
              <a:solidFill>
                <a:srgbClr val="000099"/>
              </a:solidFill>
              <a:latin typeface="Montserrat" panose="00000500000000000000" pitchFamily="2" charset="0"/>
              <a:cs typeface="Helvetica" panose="020B0604020202020204" pitchFamily="34" charset="0"/>
            </a:endParaRPr>
          </a:p>
          <a:p>
            <a:pPr marL="0" indent="0" algn="just">
              <a:buFont typeface="Arial" panose="020B0604020202020204" pitchFamily="34" charset="0"/>
              <a:buNone/>
            </a:pPr>
            <a:r>
              <a:rPr lang="es-ES" sz="2600" dirty="0">
                <a:solidFill>
                  <a:srgbClr val="000099"/>
                </a:solidFill>
                <a:latin typeface="Montserrat" panose="00000500000000000000" pitchFamily="2" charset="0"/>
                <a:cs typeface="Helvetica" panose="020B0604020202020204" pitchFamily="34" charset="0"/>
              </a:rPr>
              <a:t>UNIVERSIDAD DEL ISTMO – UNIS- es una universidad privada en Guatemala, bajo el respaldo de la experiencia de tres décadas. Sus fundadores, un grupo de guatemaltecos comprometidos con el desarrollo del país y de la región.</a:t>
            </a:r>
          </a:p>
          <a:p>
            <a:pPr marL="0" indent="0" algn="ctr">
              <a:buFont typeface="Arial" panose="020B0604020202020204" pitchFamily="34" charset="0"/>
              <a:buNone/>
            </a:pPr>
            <a:endParaRPr lang="es-MX" sz="2600" dirty="0">
              <a:solidFill>
                <a:srgbClr val="000099"/>
              </a:solidFill>
              <a:latin typeface="Helvetica" panose="020B0604020202020204" pitchFamily="34" charset="0"/>
              <a:cs typeface="Helvetica" panose="020B0604020202020204" pitchFamily="34" charset="0"/>
            </a:endParaRPr>
          </a:p>
        </p:txBody>
      </p:sp>
      <p:pic>
        <p:nvPicPr>
          <p:cNvPr id="6" name="Imagen 5" descr="Imagen que contiene Icono&#10;&#10;Descripción generada automáticamente">
            <a:extLst>
              <a:ext uri="{FF2B5EF4-FFF2-40B4-BE49-F238E27FC236}">
                <a16:creationId xmlns:a16="http://schemas.microsoft.com/office/drawing/2014/main" id="{16AD8EA0-36B9-E3B7-94B9-FA5F3AFA9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562" y="1460810"/>
            <a:ext cx="1357687" cy="1357687"/>
          </a:xfrm>
          <a:prstGeom prst="rect">
            <a:avLst/>
          </a:prstGeom>
        </p:spPr>
      </p:pic>
      <p:pic>
        <p:nvPicPr>
          <p:cNvPr id="7" name="object 17">
            <a:extLst>
              <a:ext uri="{FF2B5EF4-FFF2-40B4-BE49-F238E27FC236}">
                <a16:creationId xmlns:a16="http://schemas.microsoft.com/office/drawing/2014/main" id="{CC30A2F0-A8C6-D52D-C561-82CB6569F282}"/>
              </a:ext>
            </a:extLst>
          </p:cNvPr>
          <p:cNvPicPr/>
          <p:nvPr/>
        </p:nvPicPr>
        <p:blipFill>
          <a:blip r:embed="rId3" cstate="print"/>
          <a:stretch>
            <a:fillRect/>
          </a:stretch>
        </p:blipFill>
        <p:spPr>
          <a:xfrm>
            <a:off x="880543" y="4401510"/>
            <a:ext cx="1875724" cy="719130"/>
          </a:xfrm>
          <a:prstGeom prst="rect">
            <a:avLst/>
          </a:prstGeom>
        </p:spPr>
      </p:pic>
    </p:spTree>
    <p:extLst>
      <p:ext uri="{BB962C8B-B14F-4D97-AF65-F5344CB8AC3E}">
        <p14:creationId xmlns:p14="http://schemas.microsoft.com/office/powerpoint/2010/main" val="297682435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85060C-F088-E7DB-BD1C-98FF200F8715}"/>
              </a:ext>
            </a:extLst>
          </p:cNvPr>
          <p:cNvSpPr>
            <a:spLocks noGrp="1"/>
          </p:cNvSpPr>
          <p:nvPr>
            <p:ph idx="1"/>
          </p:nvPr>
        </p:nvSpPr>
        <p:spPr>
          <a:xfrm>
            <a:off x="1078185" y="1465599"/>
            <a:ext cx="10297150" cy="4500778"/>
          </a:xfrm>
        </p:spPr>
        <p:txBody>
          <a:bodyPr>
            <a:normAutofit/>
          </a:bodyPr>
          <a:lstStyle/>
          <a:p>
            <a:pPr marL="0" indent="0" algn="just">
              <a:buNone/>
            </a:pPr>
            <a:endParaRPr lang="es-MX" dirty="0">
              <a:solidFill>
                <a:srgbClr val="000099"/>
              </a:solidFill>
              <a:latin typeface="Montserrat" panose="020B0604020202020204" pitchFamily="2" charset="0"/>
              <a:cs typeface="Helvetica" panose="020B0604020202020204" pitchFamily="34" charset="0"/>
            </a:endParaRPr>
          </a:p>
          <a:p>
            <a:pPr marL="0" indent="0" algn="just">
              <a:buNone/>
            </a:pPr>
            <a:r>
              <a:rPr lang="es-MX" sz="2600" dirty="0">
                <a:solidFill>
                  <a:srgbClr val="000099"/>
                </a:solidFill>
                <a:latin typeface="Montserrat" panose="020B0604020202020204" pitchFamily="2" charset="0"/>
                <a:cs typeface="Helvetica" panose="020B0604020202020204" pitchFamily="34" charset="0"/>
              </a:rPr>
              <a:t>Los premios ASIPIDISEÑO tienen por objeto incrementar la sensibilización respecto al sistema de protección de los diseños y promover el diseño como un valioso derecho de propiedad intelectual que sustenta la economía y el empleo.</a:t>
            </a:r>
          </a:p>
          <a:p>
            <a:pPr marL="0" indent="0" algn="just">
              <a:buNone/>
            </a:pPr>
            <a:endParaRPr lang="es-MX" sz="2600" dirty="0">
              <a:solidFill>
                <a:srgbClr val="000099"/>
              </a:solidFill>
              <a:latin typeface="Montserrat" panose="020B0604020202020204" pitchFamily="2" charset="0"/>
              <a:cs typeface="Helvetica" panose="020B0604020202020204" pitchFamily="34" charset="0"/>
            </a:endParaRPr>
          </a:p>
          <a:p>
            <a:pPr marL="0" indent="0" algn="just">
              <a:buNone/>
            </a:pPr>
            <a:r>
              <a:rPr lang="es-MX" sz="2600" dirty="0">
                <a:solidFill>
                  <a:srgbClr val="000099"/>
                </a:solidFill>
                <a:latin typeface="Montserrat" panose="020B0604020202020204" pitchFamily="2" charset="0"/>
                <a:cs typeface="Helvetica" panose="020B0604020202020204" pitchFamily="34" charset="0"/>
              </a:rPr>
              <a:t>Los Premios ASIPIDISEÑO se celebran cada año y la premiación será en el lugar en donde ASIPI celebre su evento anual. </a:t>
            </a:r>
          </a:p>
          <a:p>
            <a:pPr marL="0" indent="0" algn="ctr">
              <a:buNone/>
            </a:pPr>
            <a:endParaRPr lang="es-MX" dirty="0">
              <a:solidFill>
                <a:srgbClr val="000099"/>
              </a:solidFill>
              <a:latin typeface="Helvetica" panose="020B0604020202020204" pitchFamily="34" charset="0"/>
              <a:cs typeface="Helvetica" panose="020B0604020202020204" pitchFamily="34" charset="0"/>
            </a:endParaRPr>
          </a:p>
        </p:txBody>
      </p:sp>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Picture 4" descr="ASIPI Academia">
            <a:extLst>
              <a:ext uri="{FF2B5EF4-FFF2-40B4-BE49-F238E27FC236}">
                <a16:creationId xmlns:a16="http://schemas.microsoft.com/office/drawing/2014/main" id="{7ED55631-A5B4-C277-87CB-316ABD7988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472975" y="400968"/>
            <a:ext cx="920508" cy="1115272"/>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41A1DB9D-7D69-E9AA-2E7E-F55A8397B19C}"/>
              </a:ext>
            </a:extLst>
          </p:cNvPr>
          <p:cNvPicPr>
            <a:picLocks noChangeAspect="1"/>
          </p:cNvPicPr>
          <p:nvPr/>
        </p:nvPicPr>
        <p:blipFill>
          <a:blip r:embed="rId3"/>
          <a:stretch>
            <a:fillRect/>
          </a:stretch>
        </p:blipFill>
        <p:spPr>
          <a:xfrm>
            <a:off x="2996510" y="400967"/>
            <a:ext cx="845504" cy="1115535"/>
          </a:xfrm>
          <a:prstGeom prst="rect">
            <a:avLst/>
          </a:prstGeom>
        </p:spPr>
      </p:pic>
      <p:pic>
        <p:nvPicPr>
          <p:cNvPr id="13" name="Imagen 12" descr="Imagen que contiene Icono&#10;&#10;Descripción generada automáticamente">
            <a:extLst>
              <a:ext uri="{FF2B5EF4-FFF2-40B4-BE49-F238E27FC236}">
                <a16:creationId xmlns:a16="http://schemas.microsoft.com/office/drawing/2014/main" id="{D0140146-740F-DB6D-F084-769326DD1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306" y="400623"/>
            <a:ext cx="1115535" cy="1115535"/>
          </a:xfrm>
          <a:prstGeom prst="rect">
            <a:avLst/>
          </a:prstGeom>
        </p:spPr>
      </p:pic>
      <p:pic>
        <p:nvPicPr>
          <p:cNvPr id="14" name="object 17">
            <a:extLst>
              <a:ext uri="{FF2B5EF4-FFF2-40B4-BE49-F238E27FC236}">
                <a16:creationId xmlns:a16="http://schemas.microsoft.com/office/drawing/2014/main" id="{F3AA5459-6E3C-4DAA-B66F-9BFF592BC84D}"/>
              </a:ext>
            </a:extLst>
          </p:cNvPr>
          <p:cNvPicPr/>
          <p:nvPr/>
        </p:nvPicPr>
        <p:blipFill>
          <a:blip r:embed="rId5" cstate="print"/>
          <a:stretch>
            <a:fillRect/>
          </a:stretch>
        </p:blipFill>
        <p:spPr>
          <a:xfrm>
            <a:off x="6184943" y="431716"/>
            <a:ext cx="2594606" cy="1063255"/>
          </a:xfrm>
          <a:prstGeom prst="rect">
            <a:avLst/>
          </a:prstGeom>
        </p:spPr>
      </p:pic>
    </p:spTree>
    <p:extLst>
      <p:ext uri="{BB962C8B-B14F-4D97-AF65-F5344CB8AC3E}">
        <p14:creationId xmlns:p14="http://schemas.microsoft.com/office/powerpoint/2010/main" val="294446630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85060C-F088-E7DB-BD1C-98FF200F8715}"/>
              </a:ext>
            </a:extLst>
          </p:cNvPr>
          <p:cNvSpPr>
            <a:spLocks noGrp="1"/>
          </p:cNvSpPr>
          <p:nvPr>
            <p:ph idx="1"/>
          </p:nvPr>
        </p:nvSpPr>
        <p:spPr>
          <a:xfrm>
            <a:off x="947425" y="1596565"/>
            <a:ext cx="10297150" cy="5531483"/>
          </a:xfrm>
        </p:spPr>
        <p:txBody>
          <a:bodyPr/>
          <a:lstStyle/>
          <a:p>
            <a:pPr marL="0" indent="0" algn="just">
              <a:buNone/>
            </a:pPr>
            <a:r>
              <a:rPr lang="es-MX" sz="2600" dirty="0">
                <a:solidFill>
                  <a:srgbClr val="000099"/>
                </a:solidFill>
                <a:latin typeface="Montserrat" panose="020B0604020202020204" pitchFamily="2" charset="0"/>
                <a:cs typeface="Helvetica" panose="020B0604020202020204" pitchFamily="34" charset="0"/>
              </a:rPr>
              <a:t>Auspiciantes:</a:t>
            </a:r>
          </a:p>
          <a:p>
            <a:pPr marL="0" indent="0" algn="ctr">
              <a:buNone/>
            </a:pPr>
            <a:endParaRPr lang="es-MX" dirty="0">
              <a:solidFill>
                <a:srgbClr val="000099"/>
              </a:solidFill>
              <a:latin typeface="Helvetica" panose="020B0604020202020204" pitchFamily="34" charset="0"/>
              <a:cs typeface="Helvetica" panose="020B0604020202020204" pitchFamily="34" charset="0"/>
            </a:endParaRPr>
          </a:p>
        </p:txBody>
      </p:sp>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2">
            <a:extLst>
              <a:ext uri="{FF2B5EF4-FFF2-40B4-BE49-F238E27FC236}">
                <a16:creationId xmlns:a16="http://schemas.microsoft.com/office/drawing/2014/main" id="{41E76FCD-B585-F351-3121-F4D01AFDD1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11677" r="55355" b="2187"/>
          <a:stretch/>
        </p:blipFill>
        <p:spPr bwMode="auto">
          <a:xfrm>
            <a:off x="888744" y="2195448"/>
            <a:ext cx="2594229" cy="7200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3D800B55-E428-3183-5837-C39EA37765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504" t="3244" b="1"/>
          <a:stretch/>
        </p:blipFill>
        <p:spPr bwMode="auto">
          <a:xfrm>
            <a:off x="1157782" y="3026534"/>
            <a:ext cx="1015259" cy="13464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logo with text on it&#10;&#10;Description automatically generated">
            <a:extLst>
              <a:ext uri="{FF2B5EF4-FFF2-40B4-BE49-F238E27FC236}">
                <a16:creationId xmlns:a16="http://schemas.microsoft.com/office/drawing/2014/main" id="{041B049C-B424-DA3E-8B35-A1309E49B536}"/>
              </a:ext>
            </a:extLst>
          </p:cNvPr>
          <p:cNvPicPr>
            <a:picLocks noChangeAspect="1"/>
          </p:cNvPicPr>
          <p:nvPr/>
        </p:nvPicPr>
        <p:blipFill rotWithShape="1">
          <a:blip r:embed="rId3">
            <a:extLst>
              <a:ext uri="{28A0092B-C50C-407E-A947-70E740481C1C}">
                <a14:useLocalDpi xmlns:a14="http://schemas.microsoft.com/office/drawing/2010/main" val="0"/>
              </a:ext>
            </a:extLst>
          </a:blip>
          <a:srcRect b="10425"/>
          <a:stretch/>
        </p:blipFill>
        <p:spPr>
          <a:xfrm>
            <a:off x="2730357" y="3053225"/>
            <a:ext cx="1429519" cy="1295216"/>
          </a:xfrm>
          <a:prstGeom prst="rect">
            <a:avLst/>
          </a:prstGeom>
        </p:spPr>
      </p:pic>
      <p:pic>
        <p:nvPicPr>
          <p:cNvPr id="1026" name="Imagen 2">
            <a:extLst>
              <a:ext uri="{FF2B5EF4-FFF2-40B4-BE49-F238E27FC236}">
                <a16:creationId xmlns:a16="http://schemas.microsoft.com/office/drawing/2014/main" id="{09CEADDD-7A51-E058-F6ED-D22C6E9F25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2688" y="2323677"/>
            <a:ext cx="1449295" cy="53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descr="ASIPI Academia">
            <a:extLst>
              <a:ext uri="{FF2B5EF4-FFF2-40B4-BE49-F238E27FC236}">
                <a16:creationId xmlns:a16="http://schemas.microsoft.com/office/drawing/2014/main" id="{F7232744-557A-BAF0-4321-91AA706621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82634" b="4498"/>
          <a:stretch/>
        </p:blipFill>
        <p:spPr bwMode="auto">
          <a:xfrm>
            <a:off x="1472975" y="371940"/>
            <a:ext cx="920508" cy="11152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E84AD94E-5644-FCF9-E40C-6FABEC04698D}"/>
              </a:ext>
            </a:extLst>
          </p:cNvPr>
          <p:cNvPicPr>
            <a:picLocks noChangeAspect="1"/>
          </p:cNvPicPr>
          <p:nvPr/>
        </p:nvPicPr>
        <p:blipFill>
          <a:blip r:embed="rId6"/>
          <a:stretch>
            <a:fillRect/>
          </a:stretch>
        </p:blipFill>
        <p:spPr>
          <a:xfrm>
            <a:off x="2996510" y="371939"/>
            <a:ext cx="845504" cy="1115535"/>
          </a:xfrm>
          <a:prstGeom prst="rect">
            <a:avLst/>
          </a:prstGeom>
        </p:spPr>
      </p:pic>
      <p:pic>
        <p:nvPicPr>
          <p:cNvPr id="6" name="Imagen 5" descr="Imagen que contiene Icono&#10;&#10;Descripción generada automáticamente">
            <a:extLst>
              <a:ext uri="{FF2B5EF4-FFF2-40B4-BE49-F238E27FC236}">
                <a16:creationId xmlns:a16="http://schemas.microsoft.com/office/drawing/2014/main" id="{2AB5FBD6-F3FD-C66C-8E42-99879B84C0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6306" y="371595"/>
            <a:ext cx="1115535" cy="1115535"/>
          </a:xfrm>
          <a:prstGeom prst="rect">
            <a:avLst/>
          </a:prstGeom>
        </p:spPr>
      </p:pic>
      <p:pic>
        <p:nvPicPr>
          <p:cNvPr id="11" name="object 17">
            <a:extLst>
              <a:ext uri="{FF2B5EF4-FFF2-40B4-BE49-F238E27FC236}">
                <a16:creationId xmlns:a16="http://schemas.microsoft.com/office/drawing/2014/main" id="{84E8BA70-C226-36B1-22F1-D64C466F902D}"/>
              </a:ext>
            </a:extLst>
          </p:cNvPr>
          <p:cNvPicPr/>
          <p:nvPr/>
        </p:nvPicPr>
        <p:blipFill>
          <a:blip r:embed="rId8" cstate="print"/>
          <a:stretch>
            <a:fillRect/>
          </a:stretch>
        </p:blipFill>
        <p:spPr>
          <a:xfrm>
            <a:off x="6184943" y="402688"/>
            <a:ext cx="2594606" cy="1063255"/>
          </a:xfrm>
          <a:prstGeom prst="rect">
            <a:avLst/>
          </a:prstGeom>
        </p:spPr>
      </p:pic>
      <p:pic>
        <p:nvPicPr>
          <p:cNvPr id="15" name="Picture 14">
            <a:extLst>
              <a:ext uri="{FF2B5EF4-FFF2-40B4-BE49-F238E27FC236}">
                <a16:creationId xmlns:a16="http://schemas.microsoft.com/office/drawing/2014/main" id="{F294C4DB-D3E8-D798-25C5-7A88809F6399}"/>
              </a:ext>
            </a:extLst>
          </p:cNvPr>
          <p:cNvPicPr>
            <a:picLocks noChangeAspect="1"/>
          </p:cNvPicPr>
          <p:nvPr/>
        </p:nvPicPr>
        <p:blipFill>
          <a:blip r:embed="rId9"/>
          <a:stretch>
            <a:fillRect/>
          </a:stretch>
        </p:blipFill>
        <p:spPr>
          <a:xfrm>
            <a:off x="5887991" y="1972721"/>
            <a:ext cx="1146158" cy="1144899"/>
          </a:xfrm>
          <a:prstGeom prst="rect">
            <a:avLst/>
          </a:prstGeom>
        </p:spPr>
      </p:pic>
      <p:pic>
        <p:nvPicPr>
          <p:cNvPr id="19" name="Picture 18">
            <a:extLst>
              <a:ext uri="{FF2B5EF4-FFF2-40B4-BE49-F238E27FC236}">
                <a16:creationId xmlns:a16="http://schemas.microsoft.com/office/drawing/2014/main" id="{9DE0A292-928E-8A50-3D52-1402079237B2}"/>
              </a:ext>
            </a:extLst>
          </p:cNvPr>
          <p:cNvPicPr>
            <a:picLocks noChangeAspect="1"/>
          </p:cNvPicPr>
          <p:nvPr/>
        </p:nvPicPr>
        <p:blipFill rotWithShape="1">
          <a:blip r:embed="rId10"/>
          <a:srcRect l="7968" t="8100" r="8819" b="17166"/>
          <a:stretch/>
        </p:blipFill>
        <p:spPr>
          <a:xfrm>
            <a:off x="1472975" y="4469093"/>
            <a:ext cx="1476906" cy="1008383"/>
          </a:xfrm>
          <a:prstGeom prst="rect">
            <a:avLst/>
          </a:prstGeom>
        </p:spPr>
      </p:pic>
      <p:pic>
        <p:nvPicPr>
          <p:cNvPr id="38" name="Imagen 37" descr="Logotipo, nombre de la empresa&#10;&#10;Descripción generada automáticamente">
            <a:extLst>
              <a:ext uri="{FF2B5EF4-FFF2-40B4-BE49-F238E27FC236}">
                <a16:creationId xmlns:a16="http://schemas.microsoft.com/office/drawing/2014/main" id="{9FC9D133-3489-F373-0406-C1E1FEC06A3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88666" y="2076277"/>
            <a:ext cx="1350777" cy="1218111"/>
          </a:xfrm>
          <a:prstGeom prst="rect">
            <a:avLst/>
          </a:prstGeom>
        </p:spPr>
      </p:pic>
      <p:pic>
        <p:nvPicPr>
          <p:cNvPr id="39" name="Imagen 38" descr="Logotipo&#10;&#10;Descripción generada automáticamente">
            <a:extLst>
              <a:ext uri="{FF2B5EF4-FFF2-40B4-BE49-F238E27FC236}">
                <a16:creationId xmlns:a16="http://schemas.microsoft.com/office/drawing/2014/main" id="{7AC78780-11E7-CC01-59DB-7B4BFD4D3E9A}"/>
              </a:ext>
            </a:extLst>
          </p:cNvPr>
          <p:cNvPicPr>
            <a:picLocks noChangeAspect="1"/>
          </p:cNvPicPr>
          <p:nvPr/>
        </p:nvPicPr>
        <p:blipFill rotWithShape="1">
          <a:blip r:embed="rId12">
            <a:extLst>
              <a:ext uri="{28A0092B-C50C-407E-A947-70E740481C1C}">
                <a14:useLocalDpi xmlns:a14="http://schemas.microsoft.com/office/drawing/2010/main" val="0"/>
              </a:ext>
            </a:extLst>
          </a:blip>
          <a:srcRect l="6174" t="11740" r="8922" b="4413"/>
          <a:stretch/>
        </p:blipFill>
        <p:spPr>
          <a:xfrm>
            <a:off x="3602631" y="4349951"/>
            <a:ext cx="1421302" cy="1265745"/>
          </a:xfrm>
          <a:prstGeom prst="rect">
            <a:avLst/>
          </a:prstGeom>
        </p:spPr>
      </p:pic>
      <p:pic>
        <p:nvPicPr>
          <p:cNvPr id="41" name="Imagen 40" descr="Texto&#10;&#10;Descripción generada automáticamente">
            <a:extLst>
              <a:ext uri="{FF2B5EF4-FFF2-40B4-BE49-F238E27FC236}">
                <a16:creationId xmlns:a16="http://schemas.microsoft.com/office/drawing/2014/main" id="{41196A6A-5229-7984-13B2-46CDB158CF06}"/>
              </a:ext>
            </a:extLst>
          </p:cNvPr>
          <p:cNvPicPr>
            <a:picLocks noChangeAspect="1"/>
          </p:cNvPicPr>
          <p:nvPr/>
        </p:nvPicPr>
        <p:blipFill rotWithShape="1">
          <a:blip r:embed="rId13">
            <a:extLst>
              <a:ext uri="{28A0092B-C50C-407E-A947-70E740481C1C}">
                <a14:useLocalDpi xmlns:a14="http://schemas.microsoft.com/office/drawing/2010/main" val="0"/>
              </a:ext>
            </a:extLst>
          </a:blip>
          <a:srcRect l="18046" t="13432" r="18346" b="18487"/>
          <a:stretch/>
        </p:blipFill>
        <p:spPr>
          <a:xfrm>
            <a:off x="5852993" y="4224270"/>
            <a:ext cx="1539843" cy="1273545"/>
          </a:xfrm>
          <a:prstGeom prst="rect">
            <a:avLst/>
          </a:prstGeom>
        </p:spPr>
      </p:pic>
      <p:pic>
        <p:nvPicPr>
          <p:cNvPr id="40" name="Imagen 39" descr="Logotipo&#10;&#10;Descripción generada automáticamente">
            <a:extLst>
              <a:ext uri="{FF2B5EF4-FFF2-40B4-BE49-F238E27FC236}">
                <a16:creationId xmlns:a16="http://schemas.microsoft.com/office/drawing/2014/main" id="{8A9C36FA-B793-1B18-7385-3706BE2CC19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35515" y="3208293"/>
            <a:ext cx="1663361" cy="876757"/>
          </a:xfrm>
          <a:prstGeom prst="rect">
            <a:avLst/>
          </a:prstGeom>
        </p:spPr>
      </p:pic>
      <p:pic>
        <p:nvPicPr>
          <p:cNvPr id="42" name="Imagen 41" descr="Un dibujo de una cara con ojos y boca&#10;&#10;Descripción generada automáticamente con confianza baja">
            <a:extLst>
              <a:ext uri="{FF2B5EF4-FFF2-40B4-BE49-F238E27FC236}">
                <a16:creationId xmlns:a16="http://schemas.microsoft.com/office/drawing/2014/main" id="{4D58C05D-272B-3F73-DB84-65E3F0777BC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50266" y="4194141"/>
            <a:ext cx="1398489" cy="1261137"/>
          </a:xfrm>
          <a:prstGeom prst="rect">
            <a:avLst/>
          </a:prstGeom>
        </p:spPr>
      </p:pic>
      <p:pic>
        <p:nvPicPr>
          <p:cNvPr id="17" name="Picture 16">
            <a:extLst>
              <a:ext uri="{FF2B5EF4-FFF2-40B4-BE49-F238E27FC236}">
                <a16:creationId xmlns:a16="http://schemas.microsoft.com/office/drawing/2014/main" id="{D1D537F5-75E9-4331-F7D9-B042E2232B6B}"/>
              </a:ext>
            </a:extLst>
          </p:cNvPr>
          <p:cNvPicPr>
            <a:picLocks noChangeAspect="1"/>
          </p:cNvPicPr>
          <p:nvPr/>
        </p:nvPicPr>
        <p:blipFill>
          <a:blip r:embed="rId16"/>
          <a:stretch>
            <a:fillRect/>
          </a:stretch>
        </p:blipFill>
        <p:spPr>
          <a:xfrm>
            <a:off x="6723480" y="3273323"/>
            <a:ext cx="1460205" cy="842040"/>
          </a:xfrm>
          <a:prstGeom prst="rect">
            <a:avLst/>
          </a:prstGeom>
        </p:spPr>
      </p:pic>
      <p:pic>
        <p:nvPicPr>
          <p:cNvPr id="43" name="Imagen 42" descr="Texto, Logotipo&#10;&#10;Descripción generada automáticamente">
            <a:extLst>
              <a:ext uri="{FF2B5EF4-FFF2-40B4-BE49-F238E27FC236}">
                <a16:creationId xmlns:a16="http://schemas.microsoft.com/office/drawing/2014/main" id="{D9CB0BD7-60D1-F3D6-FB52-38B662CCB650}"/>
              </a:ext>
            </a:extLst>
          </p:cNvPr>
          <p:cNvPicPr>
            <a:picLocks noChangeAspect="1"/>
          </p:cNvPicPr>
          <p:nvPr/>
        </p:nvPicPr>
        <p:blipFill rotWithShape="1">
          <a:blip r:embed="rId17">
            <a:extLst>
              <a:ext uri="{28A0092B-C50C-407E-A947-70E740481C1C}">
                <a14:useLocalDpi xmlns:a14="http://schemas.microsoft.com/office/drawing/2010/main" val="0"/>
              </a:ext>
            </a:extLst>
          </a:blip>
          <a:srcRect l="6095" t="24110" r="6572" b="32322"/>
          <a:stretch/>
        </p:blipFill>
        <p:spPr>
          <a:xfrm>
            <a:off x="10122794" y="2170220"/>
            <a:ext cx="1862781" cy="838015"/>
          </a:xfrm>
          <a:prstGeom prst="rect">
            <a:avLst/>
          </a:prstGeom>
        </p:spPr>
      </p:pic>
      <p:pic>
        <p:nvPicPr>
          <p:cNvPr id="44" name="Imagen 43" descr="Logotipo, nombre de la empresa&#10;&#10;Descripción generada automáticamente">
            <a:extLst>
              <a:ext uri="{FF2B5EF4-FFF2-40B4-BE49-F238E27FC236}">
                <a16:creationId xmlns:a16="http://schemas.microsoft.com/office/drawing/2014/main" id="{78D1D4BB-BE7B-A5D1-11AC-2202A6BC39DF}"/>
              </a:ext>
            </a:extLst>
          </p:cNvPr>
          <p:cNvPicPr>
            <a:picLocks noChangeAspect="1"/>
          </p:cNvPicPr>
          <p:nvPr/>
        </p:nvPicPr>
        <p:blipFill rotWithShape="1">
          <a:blip r:embed="rId18">
            <a:extLst>
              <a:ext uri="{28A0092B-C50C-407E-A947-70E740481C1C}">
                <a14:useLocalDpi xmlns:a14="http://schemas.microsoft.com/office/drawing/2010/main" val="0"/>
              </a:ext>
            </a:extLst>
          </a:blip>
          <a:srcRect l="27375" t="24136" r="22293" b="37658"/>
          <a:stretch/>
        </p:blipFill>
        <p:spPr>
          <a:xfrm>
            <a:off x="9981239" y="4275910"/>
            <a:ext cx="1893173" cy="817523"/>
          </a:xfrm>
          <a:prstGeom prst="rect">
            <a:avLst/>
          </a:prstGeom>
        </p:spPr>
      </p:pic>
      <p:pic>
        <p:nvPicPr>
          <p:cNvPr id="7" name="Picture 6">
            <a:extLst>
              <a:ext uri="{FF2B5EF4-FFF2-40B4-BE49-F238E27FC236}">
                <a16:creationId xmlns:a16="http://schemas.microsoft.com/office/drawing/2014/main" id="{ABEA0A22-771B-90CA-A16B-E188536B56BE}"/>
              </a:ext>
            </a:extLst>
          </p:cNvPr>
          <p:cNvPicPr>
            <a:picLocks noChangeAspect="1"/>
          </p:cNvPicPr>
          <p:nvPr/>
        </p:nvPicPr>
        <p:blipFill>
          <a:blip r:embed="rId19"/>
          <a:stretch>
            <a:fillRect/>
          </a:stretch>
        </p:blipFill>
        <p:spPr>
          <a:xfrm>
            <a:off x="4666462" y="3360504"/>
            <a:ext cx="1371041" cy="763151"/>
          </a:xfrm>
          <a:prstGeom prst="rect">
            <a:avLst/>
          </a:prstGeom>
        </p:spPr>
      </p:pic>
      <p:pic>
        <p:nvPicPr>
          <p:cNvPr id="45" name="Imagen 44" descr="Interfaz de usuario gráfica&#10;&#10;Descripción generada automáticamente con confianza media">
            <a:extLst>
              <a:ext uri="{FF2B5EF4-FFF2-40B4-BE49-F238E27FC236}">
                <a16:creationId xmlns:a16="http://schemas.microsoft.com/office/drawing/2014/main" id="{8D3C5E07-A4FA-7BA1-F2A5-109B368CD567}"/>
              </a:ext>
            </a:extLst>
          </p:cNvPr>
          <p:cNvPicPr>
            <a:picLocks noChangeAspect="1"/>
          </p:cNvPicPr>
          <p:nvPr/>
        </p:nvPicPr>
        <p:blipFill rotWithShape="1">
          <a:blip r:embed="rId20">
            <a:extLst>
              <a:ext uri="{28A0092B-C50C-407E-A947-70E740481C1C}">
                <a14:useLocalDpi xmlns:a14="http://schemas.microsoft.com/office/drawing/2010/main" val="0"/>
              </a:ext>
            </a:extLst>
          </a:blip>
          <a:srcRect l="21966" t="34744" r="27358" b="38814"/>
          <a:stretch/>
        </p:blipFill>
        <p:spPr>
          <a:xfrm>
            <a:off x="1054356" y="5773629"/>
            <a:ext cx="2437126" cy="658674"/>
          </a:xfrm>
          <a:prstGeom prst="rect">
            <a:avLst/>
          </a:prstGeom>
        </p:spPr>
      </p:pic>
      <p:pic>
        <p:nvPicPr>
          <p:cNvPr id="46" name="Imagen 45" descr="Un dibujo con letras&#10;&#10;Descripción generada automáticamente con confianza media">
            <a:extLst>
              <a:ext uri="{FF2B5EF4-FFF2-40B4-BE49-F238E27FC236}">
                <a16:creationId xmlns:a16="http://schemas.microsoft.com/office/drawing/2014/main" id="{1DCB54B0-2522-8816-FA1E-E8261CED448F}"/>
              </a:ext>
            </a:extLst>
          </p:cNvPr>
          <p:cNvPicPr>
            <a:picLocks noChangeAspect="1"/>
          </p:cNvPicPr>
          <p:nvPr/>
        </p:nvPicPr>
        <p:blipFill rotWithShape="1">
          <a:blip r:embed="rId21">
            <a:extLst>
              <a:ext uri="{28A0092B-C50C-407E-A947-70E740481C1C}">
                <a14:useLocalDpi xmlns:a14="http://schemas.microsoft.com/office/drawing/2010/main" val="0"/>
              </a:ext>
            </a:extLst>
          </a:blip>
          <a:srcRect l="11976" t="27192" r="14896" b="26134"/>
          <a:stretch/>
        </p:blipFill>
        <p:spPr>
          <a:xfrm>
            <a:off x="4212122" y="5745402"/>
            <a:ext cx="1831916" cy="715099"/>
          </a:xfrm>
          <a:prstGeom prst="rect">
            <a:avLst/>
          </a:prstGeom>
        </p:spPr>
      </p:pic>
      <p:pic>
        <p:nvPicPr>
          <p:cNvPr id="47" name="Imagen 46" descr="Logotipo, nombre de la empresa&#10;&#10;Descripción generada automáticamente">
            <a:extLst>
              <a:ext uri="{FF2B5EF4-FFF2-40B4-BE49-F238E27FC236}">
                <a16:creationId xmlns:a16="http://schemas.microsoft.com/office/drawing/2014/main" id="{CEAC0028-D598-F6A3-C1A5-BC55F9E8D242}"/>
              </a:ext>
            </a:extLst>
          </p:cNvPr>
          <p:cNvPicPr>
            <a:picLocks noChangeAspect="1"/>
          </p:cNvPicPr>
          <p:nvPr/>
        </p:nvPicPr>
        <p:blipFill rotWithShape="1">
          <a:blip r:embed="rId22">
            <a:extLst>
              <a:ext uri="{28A0092B-C50C-407E-A947-70E740481C1C}">
                <a14:useLocalDpi xmlns:a14="http://schemas.microsoft.com/office/drawing/2010/main" val="0"/>
              </a:ext>
            </a:extLst>
          </a:blip>
          <a:srcRect t="35684" b="35098"/>
          <a:stretch/>
        </p:blipFill>
        <p:spPr>
          <a:xfrm>
            <a:off x="6614098" y="5765963"/>
            <a:ext cx="2329111" cy="666340"/>
          </a:xfrm>
          <a:prstGeom prst="rect">
            <a:avLst/>
          </a:prstGeom>
        </p:spPr>
      </p:pic>
      <p:pic>
        <p:nvPicPr>
          <p:cNvPr id="48" name="Imagen 47" descr="Texto, Logotipo&#10;&#10;Descripción generada automáticamente">
            <a:extLst>
              <a:ext uri="{FF2B5EF4-FFF2-40B4-BE49-F238E27FC236}">
                <a16:creationId xmlns:a16="http://schemas.microsoft.com/office/drawing/2014/main" id="{0369400B-83AA-6688-2F50-881F58CD6929}"/>
              </a:ext>
            </a:extLst>
          </p:cNvPr>
          <p:cNvPicPr>
            <a:picLocks noChangeAspect="1"/>
          </p:cNvPicPr>
          <p:nvPr/>
        </p:nvPicPr>
        <p:blipFill rotWithShape="1">
          <a:blip r:embed="rId23">
            <a:extLst>
              <a:ext uri="{28A0092B-C50C-407E-A947-70E740481C1C}">
                <a14:useLocalDpi xmlns:a14="http://schemas.microsoft.com/office/drawing/2010/main" val="0"/>
              </a:ext>
            </a:extLst>
          </a:blip>
          <a:srcRect l="3781" t="23613" r="11309" b="23207"/>
          <a:stretch/>
        </p:blipFill>
        <p:spPr>
          <a:xfrm>
            <a:off x="9490511" y="5413083"/>
            <a:ext cx="1957589" cy="1105663"/>
          </a:xfrm>
          <a:prstGeom prst="rect">
            <a:avLst/>
          </a:prstGeom>
        </p:spPr>
      </p:pic>
    </p:spTree>
    <p:extLst>
      <p:ext uri="{BB962C8B-B14F-4D97-AF65-F5344CB8AC3E}">
        <p14:creationId xmlns:p14="http://schemas.microsoft.com/office/powerpoint/2010/main" val="68376671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B85060C-F088-E7DB-BD1C-98FF200F8715}"/>
              </a:ext>
            </a:extLst>
          </p:cNvPr>
          <p:cNvSpPr>
            <a:spLocks noGrp="1"/>
          </p:cNvSpPr>
          <p:nvPr>
            <p:ph idx="1"/>
          </p:nvPr>
        </p:nvSpPr>
        <p:spPr>
          <a:xfrm>
            <a:off x="1062128" y="1853740"/>
            <a:ext cx="10297150" cy="3870785"/>
          </a:xfrm>
        </p:spPr>
        <p:txBody>
          <a:bodyPr/>
          <a:lstStyle/>
          <a:p>
            <a:pPr marL="0" indent="0" algn="just">
              <a:buNone/>
            </a:pPr>
            <a:r>
              <a:rPr lang="es-MX" sz="2600" dirty="0">
                <a:solidFill>
                  <a:srgbClr val="000099"/>
                </a:solidFill>
                <a:latin typeface="Montserrat" panose="020B0604020202020204" pitchFamily="2" charset="0"/>
                <a:cs typeface="Helvetica" panose="020B0604020202020204" pitchFamily="34" charset="0"/>
              </a:rPr>
              <a:t>Jurado:</a:t>
            </a:r>
          </a:p>
          <a:p>
            <a:pPr marL="0" indent="0" algn="just">
              <a:buNone/>
            </a:pPr>
            <a:endParaRPr lang="es-MX" sz="2600" dirty="0">
              <a:solidFill>
                <a:srgbClr val="000099"/>
              </a:solidFill>
              <a:latin typeface="Montserrat" panose="020B0604020202020204" pitchFamily="2" charset="0"/>
              <a:cs typeface="Helvetica" panose="020B0604020202020204" pitchFamily="34" charset="0"/>
            </a:endParaRPr>
          </a:p>
          <a:p>
            <a:pPr marL="514350" indent="-514350" algn="just">
              <a:buAutoNum type="arabicPeriod"/>
            </a:pPr>
            <a:endParaRPr lang="es-MX" sz="2600" b="1" dirty="0">
              <a:solidFill>
                <a:srgbClr val="000099"/>
              </a:solidFill>
              <a:latin typeface="Montserrat" panose="020B0604020202020204" pitchFamily="2" charset="0"/>
              <a:cs typeface="Helvetica" panose="020B0604020202020204" pitchFamily="34" charset="0"/>
            </a:endParaRPr>
          </a:p>
          <a:p>
            <a:pPr marL="514350" indent="-514350" algn="just">
              <a:buAutoNum type="arabicPeriod"/>
            </a:pPr>
            <a:r>
              <a:rPr lang="es-MX" b="1" dirty="0">
                <a:solidFill>
                  <a:schemeClr val="accent1">
                    <a:lumMod val="75000"/>
                  </a:schemeClr>
                </a:solidFill>
                <a:latin typeface="Monse"/>
                <a:cs typeface="Helvetica" panose="020B0604020202020204" pitchFamily="34" charset="0"/>
              </a:rPr>
              <a:t>María Cecilia Romoleroux - Eva Toledo</a:t>
            </a:r>
            <a:r>
              <a:rPr lang="es-MX" dirty="0">
                <a:solidFill>
                  <a:schemeClr val="accent1">
                    <a:lumMod val="75000"/>
                  </a:schemeClr>
                </a:solidFill>
                <a:latin typeface="Monse"/>
                <a:cs typeface="Helvetica" panose="020B0604020202020204" pitchFamily="34" charset="0"/>
              </a:rPr>
              <a:t>: Comité Diseños Industriales-ASIPI</a:t>
            </a:r>
          </a:p>
          <a:p>
            <a:pPr marL="514350" indent="-514350" algn="just">
              <a:buAutoNum type="arabicPeriod"/>
            </a:pPr>
            <a:r>
              <a:rPr lang="es-MX" b="1">
                <a:solidFill>
                  <a:schemeClr val="accent1">
                    <a:lumMod val="75000"/>
                  </a:schemeClr>
                </a:solidFill>
                <a:latin typeface="Monse"/>
                <a:cs typeface="Helvetica" panose="020B0604020202020204" pitchFamily="34" charset="0"/>
              </a:rPr>
              <a:t>Elisabeth </a:t>
            </a:r>
            <a:r>
              <a:rPr lang="es-MX" b="1" dirty="0">
                <a:solidFill>
                  <a:schemeClr val="accent1">
                    <a:lumMod val="75000"/>
                  </a:schemeClr>
                </a:solidFill>
                <a:latin typeface="Monse"/>
                <a:cs typeface="Helvetica" panose="020B0604020202020204" pitchFamily="34" charset="0"/>
              </a:rPr>
              <a:t>Siemsen- </a:t>
            </a:r>
            <a:r>
              <a:rPr lang="es-MX" dirty="0">
                <a:solidFill>
                  <a:schemeClr val="accent1">
                    <a:lumMod val="75000"/>
                  </a:schemeClr>
                </a:solidFill>
                <a:latin typeface="Monse"/>
                <a:cs typeface="Helvetica" panose="020B0604020202020204" pitchFamily="34" charset="0"/>
              </a:rPr>
              <a:t>Ex Presidente de ASIPI</a:t>
            </a:r>
          </a:p>
          <a:p>
            <a:pPr marL="514350" indent="-514350" algn="just">
              <a:buAutoNum type="arabicPeriod"/>
            </a:pPr>
            <a:r>
              <a:rPr lang="es-MX" b="1" kern="0" dirty="0">
                <a:solidFill>
                  <a:schemeClr val="accent1">
                    <a:lumMod val="75000"/>
                  </a:schemeClr>
                </a:solidFill>
                <a:effectLst/>
                <a:latin typeface="Monse"/>
                <a:ea typeface="Calibri" panose="020F0502020204030204" pitchFamily="34" charset="0"/>
              </a:rPr>
              <a:t>Alejandro </a:t>
            </a:r>
            <a:r>
              <a:rPr lang="es-MX" b="1" kern="0" dirty="0" err="1">
                <a:solidFill>
                  <a:schemeClr val="accent1">
                    <a:lumMod val="75000"/>
                  </a:schemeClr>
                </a:solidFill>
                <a:effectLst/>
                <a:latin typeface="Monse"/>
                <a:ea typeface="Calibri" panose="020F0502020204030204" pitchFamily="34" charset="0"/>
              </a:rPr>
              <a:t>Norniella</a:t>
            </a:r>
            <a:r>
              <a:rPr lang="es-MX" kern="0" dirty="0">
                <a:solidFill>
                  <a:schemeClr val="accent1">
                    <a:lumMod val="75000"/>
                  </a:schemeClr>
                </a:solidFill>
                <a:effectLst/>
                <a:latin typeface="Monse"/>
                <a:ea typeface="Calibri" panose="020F0502020204030204" pitchFamily="34" charset="0"/>
              </a:rPr>
              <a:t>, Cofundador y Director de la Academia Mexicana de Creatividad</a:t>
            </a:r>
            <a:endParaRPr lang="es-MX" dirty="0">
              <a:solidFill>
                <a:schemeClr val="accent1">
                  <a:lumMod val="75000"/>
                </a:schemeClr>
              </a:solidFill>
              <a:latin typeface="Monse"/>
              <a:cs typeface="Helvetica" panose="020B0604020202020204" pitchFamily="34" charset="0"/>
            </a:endParaRPr>
          </a:p>
          <a:p>
            <a:pPr marL="514350" indent="-514350" algn="just">
              <a:buAutoNum type="arabicPeriod"/>
            </a:pPr>
            <a:endParaRPr lang="es-MX" sz="2600" dirty="0">
              <a:solidFill>
                <a:srgbClr val="000099"/>
              </a:solidFill>
              <a:latin typeface="Montserrat" panose="020B0604020202020204" pitchFamily="2" charset="0"/>
              <a:cs typeface="Helvetica" panose="020B0604020202020204" pitchFamily="34" charset="0"/>
            </a:endParaRPr>
          </a:p>
          <a:p>
            <a:pPr marL="514350" indent="-514350" algn="just">
              <a:buAutoNum type="arabicPeriod"/>
            </a:pPr>
            <a:endParaRPr lang="es-MX" sz="2600" dirty="0">
              <a:solidFill>
                <a:srgbClr val="000099"/>
              </a:solidFill>
              <a:latin typeface="Montserrat" panose="020B0604020202020204" pitchFamily="2" charset="0"/>
              <a:cs typeface="Helvetica" panose="020B0604020202020204" pitchFamily="34" charset="0"/>
            </a:endParaRPr>
          </a:p>
          <a:p>
            <a:pPr marL="0" indent="0" algn="ctr">
              <a:buNone/>
            </a:pPr>
            <a:endParaRPr lang="es-MX" dirty="0">
              <a:solidFill>
                <a:srgbClr val="000099"/>
              </a:solidFill>
              <a:latin typeface="Helvetica" panose="020B0604020202020204" pitchFamily="34" charset="0"/>
              <a:cs typeface="Helvetica" panose="020B0604020202020204" pitchFamily="34" charset="0"/>
            </a:endParaRPr>
          </a:p>
        </p:txBody>
      </p:sp>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Picture 4" descr="ASIPI Academia">
            <a:extLst>
              <a:ext uri="{FF2B5EF4-FFF2-40B4-BE49-F238E27FC236}">
                <a16:creationId xmlns:a16="http://schemas.microsoft.com/office/drawing/2014/main" id="{EBFD66FA-C8B6-A0CA-D72C-AC9653176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472975" y="371940"/>
            <a:ext cx="920508" cy="111527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4F2F664-204F-3059-8632-E42787D22CB4}"/>
              </a:ext>
            </a:extLst>
          </p:cNvPr>
          <p:cNvPicPr>
            <a:picLocks noChangeAspect="1"/>
          </p:cNvPicPr>
          <p:nvPr/>
        </p:nvPicPr>
        <p:blipFill>
          <a:blip r:embed="rId3"/>
          <a:stretch>
            <a:fillRect/>
          </a:stretch>
        </p:blipFill>
        <p:spPr>
          <a:xfrm>
            <a:off x="2996510" y="371939"/>
            <a:ext cx="845504" cy="1115535"/>
          </a:xfrm>
          <a:prstGeom prst="rect">
            <a:avLst/>
          </a:prstGeom>
        </p:spPr>
      </p:pic>
      <p:pic>
        <p:nvPicPr>
          <p:cNvPr id="6" name="Imagen 5" descr="Imagen que contiene Icono&#10;&#10;Descripción generada automáticamente">
            <a:extLst>
              <a:ext uri="{FF2B5EF4-FFF2-40B4-BE49-F238E27FC236}">
                <a16:creationId xmlns:a16="http://schemas.microsoft.com/office/drawing/2014/main" id="{6C9FA270-B886-F51B-B728-296F28422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6306" y="371595"/>
            <a:ext cx="1115535" cy="1115535"/>
          </a:xfrm>
          <a:prstGeom prst="rect">
            <a:avLst/>
          </a:prstGeom>
        </p:spPr>
      </p:pic>
      <p:pic>
        <p:nvPicPr>
          <p:cNvPr id="10" name="object 17">
            <a:extLst>
              <a:ext uri="{FF2B5EF4-FFF2-40B4-BE49-F238E27FC236}">
                <a16:creationId xmlns:a16="http://schemas.microsoft.com/office/drawing/2014/main" id="{EC4150DB-C1A7-0C01-F9FF-74F59B8CB632}"/>
              </a:ext>
            </a:extLst>
          </p:cNvPr>
          <p:cNvPicPr/>
          <p:nvPr/>
        </p:nvPicPr>
        <p:blipFill>
          <a:blip r:embed="rId5" cstate="print"/>
          <a:stretch>
            <a:fillRect/>
          </a:stretch>
        </p:blipFill>
        <p:spPr>
          <a:xfrm>
            <a:off x="6184943" y="402688"/>
            <a:ext cx="2594606" cy="1063255"/>
          </a:xfrm>
          <a:prstGeom prst="rect">
            <a:avLst/>
          </a:prstGeom>
        </p:spPr>
      </p:pic>
    </p:spTree>
    <p:extLst>
      <p:ext uri="{BB962C8B-B14F-4D97-AF65-F5344CB8AC3E}">
        <p14:creationId xmlns:p14="http://schemas.microsoft.com/office/powerpoint/2010/main" val="387151381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Picture 4" descr="ASIPI Academia">
            <a:extLst>
              <a:ext uri="{FF2B5EF4-FFF2-40B4-BE49-F238E27FC236}">
                <a16:creationId xmlns:a16="http://schemas.microsoft.com/office/drawing/2014/main" id="{EBFD66FA-C8B6-A0CA-D72C-AC9653176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472975" y="371940"/>
            <a:ext cx="630145" cy="76347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4F2F664-204F-3059-8632-E42787D22CB4}"/>
              </a:ext>
            </a:extLst>
          </p:cNvPr>
          <p:cNvPicPr>
            <a:picLocks noChangeAspect="1"/>
          </p:cNvPicPr>
          <p:nvPr/>
        </p:nvPicPr>
        <p:blipFill>
          <a:blip r:embed="rId3"/>
          <a:stretch>
            <a:fillRect/>
          </a:stretch>
        </p:blipFill>
        <p:spPr>
          <a:xfrm>
            <a:off x="2681437" y="304017"/>
            <a:ext cx="630145" cy="831396"/>
          </a:xfrm>
          <a:prstGeom prst="rect">
            <a:avLst/>
          </a:prstGeom>
        </p:spPr>
      </p:pic>
      <p:pic>
        <p:nvPicPr>
          <p:cNvPr id="6" name="Imagen 5" descr="Imagen que contiene Icono&#10;&#10;Descripción generada automáticamente">
            <a:extLst>
              <a:ext uri="{FF2B5EF4-FFF2-40B4-BE49-F238E27FC236}">
                <a16:creationId xmlns:a16="http://schemas.microsoft.com/office/drawing/2014/main" id="{6C9FA270-B886-F51B-B728-296F28422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1867" y="278839"/>
            <a:ext cx="856574" cy="856574"/>
          </a:xfrm>
          <a:prstGeom prst="rect">
            <a:avLst/>
          </a:prstGeom>
        </p:spPr>
      </p:pic>
      <p:pic>
        <p:nvPicPr>
          <p:cNvPr id="10" name="object 17">
            <a:extLst>
              <a:ext uri="{FF2B5EF4-FFF2-40B4-BE49-F238E27FC236}">
                <a16:creationId xmlns:a16="http://schemas.microsoft.com/office/drawing/2014/main" id="{EC4150DB-C1A7-0C01-F9FF-74F59B8CB632}"/>
              </a:ext>
            </a:extLst>
          </p:cNvPr>
          <p:cNvPicPr/>
          <p:nvPr/>
        </p:nvPicPr>
        <p:blipFill>
          <a:blip r:embed="rId5" cstate="print"/>
          <a:stretch>
            <a:fillRect/>
          </a:stretch>
        </p:blipFill>
        <p:spPr>
          <a:xfrm>
            <a:off x="5118143" y="371940"/>
            <a:ext cx="1526497" cy="613312"/>
          </a:xfrm>
          <a:prstGeom prst="rect">
            <a:avLst/>
          </a:prstGeom>
        </p:spPr>
      </p:pic>
      <p:sp>
        <p:nvSpPr>
          <p:cNvPr id="12" name="Marcador de contenido 2">
            <a:extLst>
              <a:ext uri="{FF2B5EF4-FFF2-40B4-BE49-F238E27FC236}">
                <a16:creationId xmlns:a16="http://schemas.microsoft.com/office/drawing/2014/main" id="{A0ACBF2D-B86C-F52D-782E-4FE325A656E4}"/>
              </a:ext>
            </a:extLst>
          </p:cNvPr>
          <p:cNvSpPr txBox="1">
            <a:spLocks/>
          </p:cNvSpPr>
          <p:nvPr/>
        </p:nvSpPr>
        <p:spPr>
          <a:xfrm>
            <a:off x="949585" y="1345013"/>
            <a:ext cx="10970416" cy="4627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dirty="0">
                <a:solidFill>
                  <a:srgbClr val="000099"/>
                </a:solidFill>
                <a:latin typeface="Montserrat" panose="020B0604020202020204" pitchFamily="2" charset="0"/>
                <a:cs typeface="Helvetica" panose="020B0604020202020204" pitchFamily="34" charset="0"/>
              </a:rPr>
              <a:t>Finalistas:    </a:t>
            </a:r>
            <a:r>
              <a:rPr lang="pt-BR" b="1" dirty="0">
                <a:solidFill>
                  <a:srgbClr val="000099"/>
                </a:solidFill>
                <a:latin typeface="Montserrat" panose="020B0604020202020204" pitchFamily="2" charset="0"/>
                <a:cs typeface="Helvetica" panose="020B0604020202020204" pitchFamily="34" charset="0"/>
              </a:rPr>
              <a:t>Celestial Home/Celestial Kids - Lina Uribe</a:t>
            </a:r>
          </a:p>
          <a:p>
            <a:pPr marL="0" indent="0" algn="ctr">
              <a:buFont typeface="Arial" panose="020B0604020202020204" pitchFamily="34" charset="0"/>
              <a:buNone/>
            </a:pPr>
            <a:endParaRPr lang="es-MX" dirty="0">
              <a:solidFill>
                <a:srgbClr val="000099"/>
              </a:solidFill>
              <a:latin typeface="Helvetica" panose="020B0604020202020204" pitchFamily="34" charset="0"/>
              <a:cs typeface="Helvetica" panose="020B0604020202020204" pitchFamily="34" charset="0"/>
            </a:endParaRPr>
          </a:p>
        </p:txBody>
      </p:sp>
      <p:pic>
        <p:nvPicPr>
          <p:cNvPr id="14" name="Imagen 13">
            <a:extLst>
              <a:ext uri="{FF2B5EF4-FFF2-40B4-BE49-F238E27FC236}">
                <a16:creationId xmlns:a16="http://schemas.microsoft.com/office/drawing/2014/main" id="{22545887-516F-BD12-4722-8505AB071E7A}"/>
              </a:ext>
            </a:extLst>
          </p:cNvPr>
          <p:cNvPicPr>
            <a:picLocks noChangeAspect="1"/>
          </p:cNvPicPr>
          <p:nvPr/>
        </p:nvPicPr>
        <p:blipFill>
          <a:blip r:embed="rId6"/>
          <a:stretch>
            <a:fillRect/>
          </a:stretch>
        </p:blipFill>
        <p:spPr>
          <a:xfrm>
            <a:off x="1589590" y="3957160"/>
            <a:ext cx="2810564" cy="1809833"/>
          </a:xfrm>
          <a:prstGeom prst="rect">
            <a:avLst/>
          </a:prstGeom>
        </p:spPr>
      </p:pic>
      <p:sp>
        <p:nvSpPr>
          <p:cNvPr id="19" name="CuadroTexto 18">
            <a:extLst>
              <a:ext uri="{FF2B5EF4-FFF2-40B4-BE49-F238E27FC236}">
                <a16:creationId xmlns:a16="http://schemas.microsoft.com/office/drawing/2014/main" id="{ECCE2FFE-2C7E-F771-47DF-948F98EDBAC5}"/>
              </a:ext>
            </a:extLst>
          </p:cNvPr>
          <p:cNvSpPr txBox="1"/>
          <p:nvPr/>
        </p:nvSpPr>
        <p:spPr>
          <a:xfrm>
            <a:off x="4773201" y="1997803"/>
            <a:ext cx="7016719" cy="3046988"/>
          </a:xfrm>
          <a:prstGeom prst="rect">
            <a:avLst/>
          </a:prstGeom>
          <a:noFill/>
        </p:spPr>
        <p:txBody>
          <a:bodyPr wrap="square" rtlCol="0">
            <a:spAutoFit/>
          </a:bodyPr>
          <a:lstStyle/>
          <a:p>
            <a:pPr algn="just"/>
            <a:r>
              <a:rPr lang="es-ES" sz="3200" dirty="0">
                <a:latin typeface="Aldhabi" panose="020F0502020204030204" pitchFamily="2" charset="-78"/>
                <a:cs typeface="Aldhabi" panose="020F0502020204030204" pitchFamily="2" charset="-78"/>
              </a:rPr>
              <a:t>Productos para el cuidado capilar, creados con ingredientes naturales y veganos que cuidan el cabello de los niños, mientras aportan al cuidado del medio ambiente. El envase presenta realces que replican las ondas del nombre de la empresa, al estar en alto relieve permiten que el envase no se deslice de las manos, dando más estabilidad y sujeción. </a:t>
            </a:r>
            <a:endParaRPr lang="es-EC" sz="3200" dirty="0">
              <a:latin typeface="Aldhabi" panose="020F0502020204030204" pitchFamily="2" charset="-78"/>
              <a:cs typeface="Aldhabi" panose="020F0502020204030204" pitchFamily="2" charset="-78"/>
            </a:endParaRPr>
          </a:p>
        </p:txBody>
      </p:sp>
      <p:pic>
        <p:nvPicPr>
          <p:cNvPr id="4" name="Imagen 3">
            <a:extLst>
              <a:ext uri="{FF2B5EF4-FFF2-40B4-BE49-F238E27FC236}">
                <a16:creationId xmlns:a16="http://schemas.microsoft.com/office/drawing/2014/main" id="{53696A3C-35D6-E54D-82B2-78C582785EFE}"/>
              </a:ext>
            </a:extLst>
          </p:cNvPr>
          <p:cNvPicPr>
            <a:picLocks noChangeAspect="1"/>
          </p:cNvPicPr>
          <p:nvPr/>
        </p:nvPicPr>
        <p:blipFill>
          <a:blip r:embed="rId7"/>
          <a:stretch>
            <a:fillRect/>
          </a:stretch>
        </p:blipFill>
        <p:spPr>
          <a:xfrm>
            <a:off x="1031773" y="1941019"/>
            <a:ext cx="3611348" cy="1810704"/>
          </a:xfrm>
          <a:prstGeom prst="rect">
            <a:avLst/>
          </a:prstGeom>
        </p:spPr>
      </p:pic>
      <p:pic>
        <p:nvPicPr>
          <p:cNvPr id="11" name="Imagen 10">
            <a:extLst>
              <a:ext uri="{FF2B5EF4-FFF2-40B4-BE49-F238E27FC236}">
                <a16:creationId xmlns:a16="http://schemas.microsoft.com/office/drawing/2014/main" id="{C2B3EA84-B632-275B-EEEA-3B0734A2485A}"/>
              </a:ext>
            </a:extLst>
          </p:cNvPr>
          <p:cNvPicPr>
            <a:picLocks noChangeAspect="1"/>
          </p:cNvPicPr>
          <p:nvPr/>
        </p:nvPicPr>
        <p:blipFill>
          <a:blip r:embed="rId8"/>
          <a:stretch>
            <a:fillRect/>
          </a:stretch>
        </p:blipFill>
        <p:spPr>
          <a:xfrm>
            <a:off x="6318402" y="5044791"/>
            <a:ext cx="3440174" cy="1532927"/>
          </a:xfrm>
          <a:prstGeom prst="rect">
            <a:avLst/>
          </a:prstGeom>
        </p:spPr>
      </p:pic>
      <p:sp>
        <p:nvSpPr>
          <p:cNvPr id="3" name="CuadroTexto 2">
            <a:extLst>
              <a:ext uri="{FF2B5EF4-FFF2-40B4-BE49-F238E27FC236}">
                <a16:creationId xmlns:a16="http://schemas.microsoft.com/office/drawing/2014/main" id="{5CEB6078-93BE-B61D-EF38-92310A5241BB}"/>
              </a:ext>
            </a:extLst>
          </p:cNvPr>
          <p:cNvSpPr txBox="1"/>
          <p:nvPr/>
        </p:nvSpPr>
        <p:spPr>
          <a:xfrm>
            <a:off x="6644640" y="509850"/>
            <a:ext cx="4013201" cy="523220"/>
          </a:xfrm>
          <a:prstGeom prst="rect">
            <a:avLst/>
          </a:prstGeom>
          <a:noFill/>
        </p:spPr>
        <p:txBody>
          <a:bodyPr wrap="square" rtlCol="0">
            <a:spAutoFit/>
          </a:bodyPr>
          <a:lstStyle/>
          <a:p>
            <a:r>
              <a:rPr lang="es-EC" sz="2800" b="1" u="sng" dirty="0">
                <a:solidFill>
                  <a:srgbClr val="000099"/>
                </a:solidFill>
                <a:latin typeface="Montserrat" panose="020B0604020202020204" pitchFamily="2" charset="0"/>
                <a:cs typeface="Helvetica" panose="020B0604020202020204" pitchFamily="34" charset="0"/>
              </a:rPr>
              <a:t>Tratamiento Gel CK</a:t>
            </a:r>
          </a:p>
        </p:txBody>
      </p:sp>
      <p:pic>
        <p:nvPicPr>
          <p:cNvPr id="7" name="Imagen 6">
            <a:extLst>
              <a:ext uri="{FF2B5EF4-FFF2-40B4-BE49-F238E27FC236}">
                <a16:creationId xmlns:a16="http://schemas.microsoft.com/office/drawing/2014/main" id="{CE2E41F6-49AD-E869-3B0D-0DA409159133}"/>
              </a:ext>
            </a:extLst>
          </p:cNvPr>
          <p:cNvPicPr>
            <a:picLocks noChangeAspect="1"/>
          </p:cNvPicPr>
          <p:nvPr/>
        </p:nvPicPr>
        <p:blipFill>
          <a:blip r:embed="rId9"/>
          <a:stretch>
            <a:fillRect/>
          </a:stretch>
        </p:blipFill>
        <p:spPr>
          <a:xfrm>
            <a:off x="10460447" y="325389"/>
            <a:ext cx="1106609" cy="763474"/>
          </a:xfrm>
          <a:prstGeom prst="rect">
            <a:avLst/>
          </a:prstGeom>
        </p:spPr>
      </p:pic>
    </p:spTree>
    <p:extLst>
      <p:ext uri="{BB962C8B-B14F-4D97-AF65-F5344CB8AC3E}">
        <p14:creationId xmlns:p14="http://schemas.microsoft.com/office/powerpoint/2010/main" val="191190748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60026434-1196-8A71-BE9C-E272E8B6735A}"/>
              </a:ext>
            </a:extLst>
          </p:cNvPr>
          <p:cNvSpPr/>
          <p:nvPr/>
        </p:nvSpPr>
        <p:spPr>
          <a:xfrm rot="5400000">
            <a:off x="-2829011" y="3285887"/>
            <a:ext cx="6460438" cy="258417"/>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a:extLst>
              <a:ext uri="{FF2B5EF4-FFF2-40B4-BE49-F238E27FC236}">
                <a16:creationId xmlns:a16="http://schemas.microsoft.com/office/drawing/2014/main" id="{AB339379-F0D3-5943-9DEA-E0E45678FD78}"/>
              </a:ext>
            </a:extLst>
          </p:cNvPr>
          <p:cNvSpPr/>
          <p:nvPr/>
        </p:nvSpPr>
        <p:spPr>
          <a:xfrm rot="5400000">
            <a:off x="-2348226" y="3413150"/>
            <a:ext cx="6080093" cy="133752"/>
          </a:xfrm>
          <a:prstGeom prst="rect">
            <a:avLst/>
          </a:prstGeom>
          <a:solidFill>
            <a:srgbClr val="009E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Picture 4" descr="ASIPI Academia">
            <a:extLst>
              <a:ext uri="{FF2B5EF4-FFF2-40B4-BE49-F238E27FC236}">
                <a16:creationId xmlns:a16="http://schemas.microsoft.com/office/drawing/2014/main" id="{EBFD66FA-C8B6-A0CA-D72C-AC9653176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2634" b="4498"/>
          <a:stretch/>
        </p:blipFill>
        <p:spPr bwMode="auto">
          <a:xfrm>
            <a:off x="1472975" y="371940"/>
            <a:ext cx="630145" cy="76347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34F2F664-204F-3059-8632-E42787D22CB4}"/>
              </a:ext>
            </a:extLst>
          </p:cNvPr>
          <p:cNvPicPr>
            <a:picLocks noChangeAspect="1"/>
          </p:cNvPicPr>
          <p:nvPr/>
        </p:nvPicPr>
        <p:blipFill>
          <a:blip r:embed="rId3"/>
          <a:stretch>
            <a:fillRect/>
          </a:stretch>
        </p:blipFill>
        <p:spPr>
          <a:xfrm>
            <a:off x="2681437" y="304017"/>
            <a:ext cx="630145" cy="831396"/>
          </a:xfrm>
          <a:prstGeom prst="rect">
            <a:avLst/>
          </a:prstGeom>
        </p:spPr>
      </p:pic>
      <p:pic>
        <p:nvPicPr>
          <p:cNvPr id="6" name="Imagen 5" descr="Imagen que contiene Icono&#10;&#10;Descripción generada automáticamente">
            <a:extLst>
              <a:ext uri="{FF2B5EF4-FFF2-40B4-BE49-F238E27FC236}">
                <a16:creationId xmlns:a16="http://schemas.microsoft.com/office/drawing/2014/main" id="{6C9FA270-B886-F51B-B728-296F28422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1867" y="278839"/>
            <a:ext cx="856574" cy="856574"/>
          </a:xfrm>
          <a:prstGeom prst="rect">
            <a:avLst/>
          </a:prstGeom>
        </p:spPr>
      </p:pic>
      <p:pic>
        <p:nvPicPr>
          <p:cNvPr id="10" name="object 17">
            <a:extLst>
              <a:ext uri="{FF2B5EF4-FFF2-40B4-BE49-F238E27FC236}">
                <a16:creationId xmlns:a16="http://schemas.microsoft.com/office/drawing/2014/main" id="{EC4150DB-C1A7-0C01-F9FF-74F59B8CB632}"/>
              </a:ext>
            </a:extLst>
          </p:cNvPr>
          <p:cNvPicPr/>
          <p:nvPr/>
        </p:nvPicPr>
        <p:blipFill>
          <a:blip r:embed="rId5" cstate="print"/>
          <a:stretch>
            <a:fillRect/>
          </a:stretch>
        </p:blipFill>
        <p:spPr>
          <a:xfrm>
            <a:off x="5118143" y="371940"/>
            <a:ext cx="1526497" cy="613312"/>
          </a:xfrm>
          <a:prstGeom prst="rect">
            <a:avLst/>
          </a:prstGeom>
        </p:spPr>
      </p:pic>
      <p:sp>
        <p:nvSpPr>
          <p:cNvPr id="12" name="Marcador de contenido 2">
            <a:extLst>
              <a:ext uri="{FF2B5EF4-FFF2-40B4-BE49-F238E27FC236}">
                <a16:creationId xmlns:a16="http://schemas.microsoft.com/office/drawing/2014/main" id="{A0ACBF2D-B86C-F52D-782E-4FE325A656E4}"/>
              </a:ext>
            </a:extLst>
          </p:cNvPr>
          <p:cNvSpPr txBox="1">
            <a:spLocks/>
          </p:cNvSpPr>
          <p:nvPr/>
        </p:nvSpPr>
        <p:spPr>
          <a:xfrm>
            <a:off x="949585" y="1345013"/>
            <a:ext cx="10970416" cy="4627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MX" dirty="0">
                <a:solidFill>
                  <a:srgbClr val="000099"/>
                </a:solidFill>
                <a:latin typeface="Montserrat" panose="020B0604020202020204" pitchFamily="2" charset="0"/>
                <a:cs typeface="Helvetica" panose="020B0604020202020204" pitchFamily="34" charset="0"/>
              </a:rPr>
              <a:t>Finalistas:    </a:t>
            </a:r>
            <a:r>
              <a:rPr lang="pt-BR" b="1" dirty="0">
                <a:solidFill>
                  <a:srgbClr val="000099"/>
                </a:solidFill>
                <a:latin typeface="Montserrat" panose="020B0604020202020204" pitchFamily="2" charset="0"/>
                <a:cs typeface="Helvetica" panose="020B0604020202020204" pitchFamily="34" charset="0"/>
              </a:rPr>
              <a:t>Celestial Home/Celestial Kids - Lina Uribe</a:t>
            </a:r>
          </a:p>
          <a:p>
            <a:pPr marL="0" indent="0" algn="ctr">
              <a:buFont typeface="Arial" panose="020B0604020202020204" pitchFamily="34" charset="0"/>
              <a:buNone/>
            </a:pPr>
            <a:endParaRPr lang="es-MX" dirty="0">
              <a:solidFill>
                <a:srgbClr val="000099"/>
              </a:solidFill>
              <a:latin typeface="Helvetica" panose="020B0604020202020204" pitchFamily="34" charset="0"/>
              <a:cs typeface="Helvetica" panose="020B0604020202020204" pitchFamily="34" charset="0"/>
            </a:endParaRPr>
          </a:p>
        </p:txBody>
      </p:sp>
      <p:pic>
        <p:nvPicPr>
          <p:cNvPr id="14" name="Imagen 13">
            <a:extLst>
              <a:ext uri="{FF2B5EF4-FFF2-40B4-BE49-F238E27FC236}">
                <a16:creationId xmlns:a16="http://schemas.microsoft.com/office/drawing/2014/main" id="{22545887-516F-BD12-4722-8505AB071E7A}"/>
              </a:ext>
            </a:extLst>
          </p:cNvPr>
          <p:cNvPicPr>
            <a:picLocks noChangeAspect="1"/>
          </p:cNvPicPr>
          <p:nvPr/>
        </p:nvPicPr>
        <p:blipFill>
          <a:blip r:embed="rId6"/>
          <a:stretch>
            <a:fillRect/>
          </a:stretch>
        </p:blipFill>
        <p:spPr>
          <a:xfrm>
            <a:off x="8517004" y="4065809"/>
            <a:ext cx="2810564" cy="1809833"/>
          </a:xfrm>
          <a:prstGeom prst="rect">
            <a:avLst/>
          </a:prstGeom>
        </p:spPr>
      </p:pic>
      <p:sp>
        <p:nvSpPr>
          <p:cNvPr id="19" name="CuadroTexto 18">
            <a:extLst>
              <a:ext uri="{FF2B5EF4-FFF2-40B4-BE49-F238E27FC236}">
                <a16:creationId xmlns:a16="http://schemas.microsoft.com/office/drawing/2014/main" id="{ECCE2FFE-2C7E-F771-47DF-948F98EDBAC5}"/>
              </a:ext>
            </a:extLst>
          </p:cNvPr>
          <p:cNvSpPr txBox="1"/>
          <p:nvPr/>
        </p:nvSpPr>
        <p:spPr>
          <a:xfrm>
            <a:off x="1036319" y="1727936"/>
            <a:ext cx="6404267" cy="3539430"/>
          </a:xfrm>
          <a:prstGeom prst="rect">
            <a:avLst/>
          </a:prstGeom>
          <a:noFill/>
        </p:spPr>
        <p:txBody>
          <a:bodyPr wrap="square" rtlCol="0">
            <a:spAutoFit/>
          </a:bodyPr>
          <a:lstStyle/>
          <a:p>
            <a:pPr algn="just"/>
            <a:r>
              <a:rPr lang="es-ES" sz="3200" dirty="0">
                <a:latin typeface="Aldhabi" panose="020F0502020204030204" pitchFamily="2" charset="-78"/>
                <a:cs typeface="Aldhabi" panose="020F0502020204030204" pitchFamily="2" charset="-78"/>
              </a:rPr>
              <a:t>Productos para el cuidado capilar, creados con ingredientes naturales y veganos que cuidan el cabello de los niños, mientras aportan al cuidado del medio ambiente. El envase presenta realces que replican las ondas del nombre de la empresa, al estar en alto relieve permiten que el envase no se deslice de las manos, dando más estabilidad y sujeción. </a:t>
            </a:r>
            <a:endParaRPr lang="es-EC" sz="3200" dirty="0">
              <a:latin typeface="Aldhabi" panose="020F0502020204030204" pitchFamily="2" charset="-78"/>
              <a:cs typeface="Aldhabi" panose="020F0502020204030204" pitchFamily="2" charset="-78"/>
            </a:endParaRPr>
          </a:p>
        </p:txBody>
      </p:sp>
      <p:sp>
        <p:nvSpPr>
          <p:cNvPr id="17" name="CuadroTexto 16">
            <a:extLst>
              <a:ext uri="{FF2B5EF4-FFF2-40B4-BE49-F238E27FC236}">
                <a16:creationId xmlns:a16="http://schemas.microsoft.com/office/drawing/2014/main" id="{DA0D2603-D45B-0883-16B9-BC16F55E6A44}"/>
              </a:ext>
            </a:extLst>
          </p:cNvPr>
          <p:cNvSpPr txBox="1"/>
          <p:nvPr/>
        </p:nvSpPr>
        <p:spPr>
          <a:xfrm>
            <a:off x="7712020" y="531614"/>
            <a:ext cx="2336800" cy="523220"/>
          </a:xfrm>
          <a:prstGeom prst="rect">
            <a:avLst/>
          </a:prstGeom>
          <a:noFill/>
        </p:spPr>
        <p:txBody>
          <a:bodyPr wrap="square" rtlCol="0">
            <a:spAutoFit/>
          </a:bodyPr>
          <a:lstStyle/>
          <a:p>
            <a:r>
              <a:rPr lang="es-EC" sz="2800" b="1" u="sng" dirty="0">
                <a:solidFill>
                  <a:srgbClr val="000099"/>
                </a:solidFill>
                <a:latin typeface="Montserrat" panose="020B0604020202020204" pitchFamily="2" charset="0"/>
                <a:cs typeface="Helvetica" panose="020B0604020202020204" pitchFamily="34" charset="0"/>
              </a:rPr>
              <a:t>Envase CK</a:t>
            </a:r>
          </a:p>
        </p:txBody>
      </p:sp>
      <p:pic>
        <p:nvPicPr>
          <p:cNvPr id="22" name="Imagen 21">
            <a:extLst>
              <a:ext uri="{FF2B5EF4-FFF2-40B4-BE49-F238E27FC236}">
                <a16:creationId xmlns:a16="http://schemas.microsoft.com/office/drawing/2014/main" id="{5E1D8366-02CA-06DB-EF4D-94EE2C89FC47}"/>
              </a:ext>
            </a:extLst>
          </p:cNvPr>
          <p:cNvPicPr>
            <a:picLocks noChangeAspect="1"/>
          </p:cNvPicPr>
          <p:nvPr/>
        </p:nvPicPr>
        <p:blipFill>
          <a:blip r:embed="rId7"/>
          <a:stretch>
            <a:fillRect/>
          </a:stretch>
        </p:blipFill>
        <p:spPr>
          <a:xfrm>
            <a:off x="10220959" y="365601"/>
            <a:ext cx="1106609" cy="763474"/>
          </a:xfrm>
          <a:prstGeom prst="rect">
            <a:avLst/>
          </a:prstGeom>
        </p:spPr>
      </p:pic>
      <p:pic>
        <p:nvPicPr>
          <p:cNvPr id="7" name="Imagen 6">
            <a:extLst>
              <a:ext uri="{FF2B5EF4-FFF2-40B4-BE49-F238E27FC236}">
                <a16:creationId xmlns:a16="http://schemas.microsoft.com/office/drawing/2014/main" id="{B26C84C2-C1A4-2C4C-DC74-1205B2AEB3DC}"/>
              </a:ext>
            </a:extLst>
          </p:cNvPr>
          <p:cNvPicPr>
            <a:picLocks noChangeAspect="1"/>
          </p:cNvPicPr>
          <p:nvPr/>
        </p:nvPicPr>
        <p:blipFill>
          <a:blip r:embed="rId8"/>
          <a:stretch>
            <a:fillRect/>
          </a:stretch>
        </p:blipFill>
        <p:spPr>
          <a:xfrm>
            <a:off x="7554570" y="1877739"/>
            <a:ext cx="3983222" cy="1987470"/>
          </a:xfrm>
          <a:prstGeom prst="rect">
            <a:avLst/>
          </a:prstGeom>
        </p:spPr>
      </p:pic>
      <p:pic>
        <p:nvPicPr>
          <p:cNvPr id="15" name="Imagen 14">
            <a:extLst>
              <a:ext uri="{FF2B5EF4-FFF2-40B4-BE49-F238E27FC236}">
                <a16:creationId xmlns:a16="http://schemas.microsoft.com/office/drawing/2014/main" id="{C66895E6-8462-3944-2680-B0C1D086059A}"/>
              </a:ext>
            </a:extLst>
          </p:cNvPr>
          <p:cNvPicPr>
            <a:picLocks noChangeAspect="1"/>
          </p:cNvPicPr>
          <p:nvPr/>
        </p:nvPicPr>
        <p:blipFill>
          <a:blip r:embed="rId9"/>
          <a:stretch>
            <a:fillRect/>
          </a:stretch>
        </p:blipFill>
        <p:spPr>
          <a:xfrm>
            <a:off x="4993036" y="4693523"/>
            <a:ext cx="1905604" cy="2164477"/>
          </a:xfrm>
          <a:prstGeom prst="rect">
            <a:avLst/>
          </a:prstGeom>
        </p:spPr>
      </p:pic>
    </p:spTree>
    <p:extLst>
      <p:ext uri="{BB962C8B-B14F-4D97-AF65-F5344CB8AC3E}">
        <p14:creationId xmlns:p14="http://schemas.microsoft.com/office/powerpoint/2010/main" val="332736754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7F12075A7E18A42A38E6BDFBA496E2C" ma:contentTypeVersion="14" ma:contentTypeDescription="Crear nuevo documento." ma:contentTypeScope="" ma:versionID="97a8fd14f143987e496a14b3f8125ad1">
  <xsd:schema xmlns:xsd="http://www.w3.org/2001/XMLSchema" xmlns:xs="http://www.w3.org/2001/XMLSchema" xmlns:p="http://schemas.microsoft.com/office/2006/metadata/properties" xmlns:ns3="6e0f30a4-6ea2-4ccf-a2ca-c2902702cab4" xmlns:ns4="ee27d4a4-6a6a-4c89-9b6b-c6fb1b7a5ed7" targetNamespace="http://schemas.microsoft.com/office/2006/metadata/properties" ma:root="true" ma:fieldsID="b846b965eb3ddf2e77c79a369ec8908e" ns3:_="" ns4:_="">
    <xsd:import namespace="6e0f30a4-6ea2-4ccf-a2ca-c2902702cab4"/>
    <xsd:import namespace="ee27d4a4-6a6a-4c89-9b6b-c6fb1b7a5e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f30a4-6ea2-4ccf-a2ca-c2902702ca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e27d4a4-6a6a-4c89-9b6b-c6fb1b7a5ed7"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SharingHintHash" ma:index="20"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8C13C7-0E57-459A-AED2-EE6C8ABB2B99}">
  <ds:schemaRefs>
    <ds:schemaRef ds:uri="http://schemas.microsoft.com/sharepoint/v3/contenttype/forms"/>
  </ds:schemaRefs>
</ds:datastoreItem>
</file>

<file path=customXml/itemProps2.xml><?xml version="1.0" encoding="utf-8"?>
<ds:datastoreItem xmlns:ds="http://schemas.openxmlformats.org/officeDocument/2006/customXml" ds:itemID="{1B17320B-C4E4-4DFB-8934-95277FEEC3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0f30a4-6ea2-4ccf-a2ca-c2902702cab4"/>
    <ds:schemaRef ds:uri="ee27d4a4-6a6a-4c89-9b6b-c6fb1b7a5e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9E4E50-D691-48C1-9528-746A6C383B0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e0f30a4-6ea2-4ccf-a2ca-c2902702cab4"/>
    <ds:schemaRef ds:uri="ee27d4a4-6a6a-4c89-9b6b-c6fb1b7a5ed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3333</TotalTime>
  <Words>989</Words>
  <Application>Microsoft Office PowerPoint</Application>
  <PresentationFormat>Widescreen</PresentationFormat>
  <Paragraphs>81</Paragraphs>
  <Slides>21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Microsoft JhengHei UI</vt:lpstr>
      <vt:lpstr>Aldhabi</vt:lpstr>
      <vt:lpstr>Arial</vt:lpstr>
      <vt:lpstr>Calibri</vt:lpstr>
      <vt:lpstr>Calibri Light</vt:lpstr>
      <vt:lpstr>Helvetica</vt:lpstr>
      <vt:lpstr>Impact</vt:lpstr>
      <vt:lpstr>Monse</vt:lpstr>
      <vt:lpstr>Montserrat</vt:lpstr>
      <vt:lpstr>Segoe UI Symbol</vt:lpstr>
      <vt:lpstr>Supertalls</vt:lpstr>
      <vt:lpstr>Office Theme</vt:lpstr>
      <vt:lpstr>CONCURSO DE RECONOCIMIENTO  LOS MEJORES  DISEÑOS INDUSTRIALES MEXICO-COLOMBIA-GUATEMALA</vt:lpstr>
      <vt:lpstr>invitación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LOS MEJORES  DISEÑOS INDUSTRIALES MEXICO-COLOMBIA-GUATEMALA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CONCURSO DE RECONOCIMIENTO  LOS MEJORES  DISEÑOS INDUSTRIALES 2022</dc:title>
  <dc:creator>Andrea Miño</dc:creator>
  <cp:lastModifiedBy>Maria Cecilia Romoleroux</cp:lastModifiedBy>
  <cp:revision>7</cp:revision>
  <dcterms:created xsi:type="dcterms:W3CDTF">2022-10-25T14:00:13Z</dcterms:created>
  <dcterms:modified xsi:type="dcterms:W3CDTF">2023-11-12T13:37:36Z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0x010100B7F12075A7E18A42A38E6BDFBA496E2C</vt:lpwstr>
  </property>
</Properties>
</file>