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07"/>
  </p:normalViewPr>
  <p:slideViewPr>
    <p:cSldViewPr snapToGrid="0">
      <p:cViewPr varScale="1">
        <p:scale>
          <a:sx n="80" d="100"/>
          <a:sy n="80" d="100"/>
        </p:scale>
        <p:origin x="14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71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377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2754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14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65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413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481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2347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1041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5285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689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3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0972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232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067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841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98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981CC6-D961-40B7-8B43-90947995A052}" type="datetimeFigureOut">
              <a:rPr lang="es-CL" smtClean="0"/>
              <a:t>30-11-20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65CF39-515E-45CF-A937-2CB245FB867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8372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451079" cy="2501537"/>
          </a:xfrm>
        </p:spPr>
        <p:txBody>
          <a:bodyPr>
            <a:noAutofit/>
          </a:bodyPr>
          <a:lstStyle/>
          <a:p>
            <a:pPr algn="ctr"/>
            <a:r>
              <a:rPr lang="es-CL" sz="5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Propiedad intelectual y Ética del Desarrollo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4468" y="4659085"/>
            <a:ext cx="5059680" cy="1663337"/>
          </a:xfrm>
        </p:spPr>
        <p:txBody>
          <a:bodyPr/>
          <a:lstStyle/>
          <a:p>
            <a:pPr algn="r"/>
            <a:r>
              <a:rPr lang="es-CL" dirty="0">
                <a:solidFill>
                  <a:schemeClr val="tx1"/>
                </a:solidFill>
              </a:rPr>
              <a:t>Sergio Amenábar Villaseca</a:t>
            </a:r>
          </a:p>
          <a:p>
            <a:pPr algn="r"/>
            <a:r>
              <a:rPr lang="es-CL" dirty="0">
                <a:solidFill>
                  <a:schemeClr val="tx1"/>
                </a:solidFill>
              </a:rPr>
              <a:t>ASIPI Comisión Ética</a:t>
            </a:r>
          </a:p>
          <a:p>
            <a:pPr algn="r"/>
            <a:r>
              <a:rPr lang="es-CL" dirty="0">
                <a:solidFill>
                  <a:schemeClr val="tx1"/>
                </a:solidFill>
              </a:rPr>
              <a:t>8 de diciembre de 2020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291" y="3317965"/>
            <a:ext cx="4447681" cy="316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3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64029"/>
          </a:xfrm>
        </p:spPr>
        <p:txBody>
          <a:bodyPr>
            <a:normAutofit/>
          </a:bodyPr>
          <a:lstStyle/>
          <a:p>
            <a:pPr algn="ctr"/>
            <a:r>
              <a:rPr lang="es-C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Introducción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349830"/>
            <a:ext cx="10567262" cy="427590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Ética:</a:t>
            </a:r>
            <a:r>
              <a:rPr lang="es-CL" dirty="0">
                <a:solidFill>
                  <a:schemeClr val="tx1"/>
                </a:solidFill>
              </a:rPr>
              <a:t> Valora las acciones según su aptitud para la </a:t>
            </a:r>
            <a:r>
              <a:rPr lang="es-CL" dirty="0">
                <a:solidFill>
                  <a:schemeClr val="accent6">
                    <a:lumMod val="50000"/>
                  </a:schemeClr>
                </a:solidFill>
              </a:rPr>
              <a:t>realización del hombre,</a:t>
            </a:r>
            <a:r>
              <a:rPr lang="es-CL" dirty="0">
                <a:solidFill>
                  <a:schemeClr val="tx1"/>
                </a:solidFill>
              </a:rPr>
              <a:t> entendida como la  satisfacción de sus necesidades básicas y  el desarrollo de las potencialidades del ser.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Desarrollo: </a:t>
            </a:r>
            <a:r>
              <a:rPr lang="es-ES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Progreso material, cultural y espiritual,</a:t>
            </a:r>
            <a:r>
              <a:rPr lang="es-ES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s-ES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individual o colectivo.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Ética del desarrollo: </a:t>
            </a:r>
            <a:r>
              <a:rPr lang="es-ES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Trata de principios y valores para el crecimiento  integral del hombre y de las comunidades humanas.</a:t>
            </a:r>
            <a:r>
              <a:rPr lang="es-ES" dirty="0">
                <a:solidFill>
                  <a:schemeClr val="tx1"/>
                </a:solidFill>
                <a:latin typeface="+mj-lt"/>
                <a:ea typeface="Calibri"/>
                <a:cs typeface="Calibri"/>
              </a:rPr>
              <a:t> </a:t>
            </a:r>
            <a:r>
              <a:rPr lang="es-ES" dirty="0">
                <a:solidFill>
                  <a:srgbClr val="FF0000"/>
                </a:solidFill>
                <a:latin typeface="+mj-lt"/>
                <a:ea typeface="Calibri"/>
                <a:cs typeface="Calibri"/>
              </a:rPr>
              <a:t> </a:t>
            </a:r>
            <a:r>
              <a:rPr lang="es-ES" dirty="0">
                <a:solidFill>
                  <a:schemeClr val="tx1"/>
                </a:solidFill>
                <a:latin typeface="+mj-lt"/>
                <a:cs typeface="Calibri"/>
              </a:rPr>
              <a:t>Énfasis en las acciones y conductas entre naciones.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/>
              </a:rPr>
              <a:t>Reacción a medir desarrollo sólo en relación a cifras económicas.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/>
              </a:rPr>
              <a:t>Principal valor: </a:t>
            </a:r>
            <a:r>
              <a:rPr lang="es-ES" dirty="0">
                <a:solidFill>
                  <a:schemeClr val="tx1"/>
                </a:solidFill>
                <a:latin typeface="+mj-lt"/>
                <a:cs typeface="Calibri"/>
              </a:rPr>
              <a:t>Dignidad Humana.</a:t>
            </a:r>
            <a:endParaRPr lang="es-ES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Otros valores: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Libertad, justicia,</a:t>
            </a:r>
          </a:p>
          <a:p>
            <a:r>
              <a:rPr lang="es-ES" dirty="0">
                <a:solidFill>
                  <a:schemeClr val="tx1"/>
                </a:solidFill>
                <a:latin typeface="+mj-lt"/>
              </a:rPr>
              <a:t> independencia, participación.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531" y="4319453"/>
            <a:ext cx="5959183" cy="224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0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1361031" cy="759178"/>
          </a:xfrm>
        </p:spPr>
        <p:txBody>
          <a:bodyPr>
            <a:normAutofit/>
          </a:bodyPr>
          <a:lstStyle/>
          <a:p>
            <a:pPr algn="ctr"/>
            <a:r>
              <a:rPr lang="es-C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II.- Cuestión previa: el dilema ético-cognitivo actual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444978"/>
            <a:ext cx="10977210" cy="267546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Problemas éticos que afectan al hombre en toda dimensión.</a:t>
            </a:r>
            <a:endParaRPr lang="es-C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Conocimiento y su relación con la extinción o desnaturalización de la humanidad.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Medio Ambiente: Regreso a la barbarie o autodestrucción total.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Biotecnología y genética: Combinada o no con la Inteligencia Artificial “Cyborg o ciborg, transhumanos”, etc.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Inteligencia Artificial puede subordinar al hombre.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726" y="4114494"/>
            <a:ext cx="2555828" cy="209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1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7724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III.- Ética de desarrollo como ética aplicada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558834"/>
            <a:ext cx="10058401" cy="256902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Maneras de medir el desarrollo: Dignidad y libertad del hombre  y, por extensión, de naciones.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Propiedad intelectual y su relación con el progreso. El conocimiento es motor de desarrollo.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dirty="0"/>
              <a:t>Concentración de la riqueza material y propiedad intelectual.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dirty="0"/>
              <a:t>Brecha  económica cultural y tecnológica, aumenta injusticia 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Desigualdades extremas: pérdida paz interna e internacional. Revoluciones, guerras, etc.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110" y="4127863"/>
            <a:ext cx="2646589" cy="233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4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6726" y="89504"/>
            <a:ext cx="8534400" cy="877148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IV.- propiedad intelectual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8680" y="801189"/>
            <a:ext cx="8534400" cy="5041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Medio valóricamente adecuado para incentivar el progreso de la tecnología, cultura, información y conocimiento 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Pago equitativo a autores e inventores, considerando la realidad de la comunidad y su aporte.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>
                <a:solidFill>
                  <a:schemeClr val="tx1"/>
                </a:solidFill>
              </a:rPr>
              <a:t>Instrumento para la realización de las capacidades que permiten el perfeccionamiento del ser.</a:t>
            </a:r>
            <a:endParaRPr lang="es-CL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CL" dirty="0">
              <a:solidFill>
                <a:schemeClr val="tx1"/>
              </a:solidFill>
            </a:endParaRPr>
          </a:p>
          <a:p>
            <a:pPr marL="1657350" lvl="3" indent="-400050">
              <a:buFont typeface="+mj-lt"/>
              <a:buAutoNum type="romanLcPeriod"/>
            </a:pPr>
            <a:endParaRPr lang="es-CL" dirty="0">
              <a:solidFill>
                <a:schemeClr val="tx1"/>
              </a:solidFill>
            </a:endParaRPr>
          </a:p>
          <a:p>
            <a:pPr marL="1657350" lvl="3" indent="-400050">
              <a:buFont typeface="+mj-lt"/>
              <a:buAutoNum type="romanLcPeriod"/>
            </a:pPr>
            <a:endParaRPr lang="es-CL" dirty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endParaRPr lang="es-CL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es-CL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770" y="3478590"/>
            <a:ext cx="4755597" cy="320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4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447" y="191589"/>
            <a:ext cx="10879495" cy="1332411"/>
          </a:xfrm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V.- Ética de desarrollo y sistema internacional de Propiedad Intelectual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051" y="1"/>
            <a:ext cx="9579429" cy="60872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1" u="sng" dirty="0">
              <a:solidFill>
                <a:schemeClr val="tx1"/>
              </a:solidFill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s-CL" u="sng" dirty="0">
                <a:solidFill>
                  <a:schemeClr val="tx1"/>
                </a:solidFill>
              </a:rPr>
              <a:t>Argumentos sostienen conformidad con la ética del desarrollo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a.- Equilibrio: Obligaciones a corto plazo y beneficios a largo plazo. 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b.- Compromiso:  Interés y salud públicos, desarrollo económico, transferencia e implementación de tecnología y prevención de abuso de derechos .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c.- Respeto de la independencia:  Para incorporar normas a legislaciones nacionales.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d.- Régimen de Licencias no voluntarias y Aclaraciones a partir de Doha.</a:t>
            </a:r>
          </a:p>
          <a:p>
            <a:pPr marL="914400" lvl="2" indent="0">
              <a:buNone/>
            </a:pPr>
            <a:r>
              <a:rPr lang="es-CL" sz="1600" dirty="0">
                <a:solidFill>
                  <a:schemeClr val="tx1"/>
                </a:solidFill>
              </a:rPr>
              <a:t>e.- Sistema de solución de controversias</a:t>
            </a:r>
            <a:r>
              <a:rPr lang="es-CL" dirty="0">
                <a:solidFill>
                  <a:schemeClr val="tx1"/>
                </a:solidFill>
              </a:rPr>
              <a:t>: </a:t>
            </a:r>
            <a:r>
              <a:rPr lang="es-CL" sz="1600" dirty="0">
                <a:solidFill>
                  <a:schemeClr val="tx1"/>
                </a:solidFill>
              </a:rPr>
              <a:t> Evita sanciones y amenazas unilaterales.</a:t>
            </a:r>
          </a:p>
          <a:p>
            <a:pPr marL="914400" lvl="2" indent="0">
              <a:buNone/>
            </a:pPr>
            <a:r>
              <a:rPr lang="es-CL" sz="1600" dirty="0">
                <a:solidFill>
                  <a:schemeClr val="tx1"/>
                </a:solidFill>
              </a:rPr>
              <a:t>f.- Agenda para desarrollo de OMPI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484" t="99166" r="-484" b="-99166"/>
          <a:stretch/>
        </p:blipFill>
        <p:spPr>
          <a:xfrm flipH="1" flipV="1">
            <a:off x="11129553" y="7105660"/>
            <a:ext cx="939133" cy="47853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713" y="4478020"/>
            <a:ext cx="3291840" cy="21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3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28007" y="-1023257"/>
            <a:ext cx="7562806" cy="8634548"/>
          </a:xfrm>
        </p:spPr>
        <p:txBody>
          <a:bodyPr/>
          <a:lstStyle/>
          <a:p>
            <a:pPr marL="457200" lvl="1" indent="0">
              <a:buNone/>
            </a:pPr>
            <a:r>
              <a:rPr lang="es-CL" dirty="0">
                <a:solidFill>
                  <a:schemeClr val="tx1"/>
                </a:solidFill>
              </a:rPr>
              <a:t>II.    </a:t>
            </a:r>
            <a:r>
              <a:rPr lang="es-CL" u="sng" dirty="0">
                <a:solidFill>
                  <a:schemeClr val="tx1"/>
                </a:solidFill>
              </a:rPr>
              <a:t>Argumentos que sostienen conflicto sistema con ética del desarrollo.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a.- Abuso de poder: Grandes potencias concibieron e impusieron el sistema.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b.- Falta de Libertad: Un sólo todo con Tratado OMC.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c.- Desequilibrio: Obligaciones laxas para países desarrollados; taxativas para los otros.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d.- Discriminación: Maximalismo no existió para desarrollo de más favorecidos. 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e.- Falta de solidaridad: No es solidario mismo régimen de faltos estándares para todos. 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f.- Amenazas prosiguen ( Ej. USTR Watching List)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g.- Agenda Desarrollo OMPI:  Respuesta provocada por 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países no desarrollados. Ayuda pero  es accesoria</a:t>
            </a:r>
          </a:p>
          <a:p>
            <a:pPr marL="914400" lvl="2" indent="0">
              <a:buNone/>
            </a:pPr>
            <a:r>
              <a:rPr lang="es-CL" dirty="0">
                <a:solidFill>
                  <a:schemeClr val="tx1"/>
                </a:solidFill>
              </a:rPr>
              <a:t>al sistema.</a:t>
            </a:r>
          </a:p>
          <a:p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55" y="623751"/>
            <a:ext cx="3020565" cy="522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3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841" y="263676"/>
            <a:ext cx="8534400" cy="1329994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hacer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936" y="1306286"/>
            <a:ext cx="9736184" cy="50596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O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CO" dirty="0">
                <a:solidFill>
                  <a:schemeClr val="tx1"/>
                </a:solidFill>
              </a:rPr>
              <a:t>Es deber ético cuidar de sí mismo y la virtud de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CO" dirty="0">
                <a:solidFill>
                  <a:schemeClr val="tx1"/>
                </a:solidFill>
              </a:rPr>
              <a:t>la prudencia, indica  dentro de lo posible.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CO" dirty="0">
                <a:solidFill>
                  <a:schemeClr val="tx1"/>
                </a:solidFill>
              </a:rPr>
              <a:t>Pensamos que países no desarrollados deberían:</a:t>
            </a:r>
          </a:p>
          <a:p>
            <a:pPr marL="457200" lvl="1" indent="0">
              <a:buNone/>
            </a:pPr>
            <a:r>
              <a:rPr lang="es-CO" dirty="0">
                <a:solidFill>
                  <a:schemeClr val="tx1"/>
                </a:solidFill>
              </a:rPr>
              <a:t>a.- Incrementar acervo tecnológico y cultural por medios alternativos e imaginación, por ejemplo, estímulos fiscales, coordinación de y con inversión privada, detección y mejoramiento e incremento de dominio público,  etc.</a:t>
            </a:r>
          </a:p>
          <a:p>
            <a:pPr marL="457200" lvl="1" indent="0">
              <a:buNone/>
            </a:pPr>
            <a:r>
              <a:rPr lang="es-CO" dirty="0">
                <a:solidFill>
                  <a:schemeClr val="tx1"/>
                </a:solidFill>
              </a:rPr>
              <a:t>b.- Usar estratégicamente herramientas tradicionales y sus derivados (programas código abierto, leyes de libre competencia, </a:t>
            </a:r>
            <a:r>
              <a:rPr lang="es-CO" dirty="0" err="1">
                <a:solidFill>
                  <a:schemeClr val="tx1"/>
                </a:solidFill>
              </a:rPr>
              <a:t>etc</a:t>
            </a:r>
            <a:r>
              <a:rPr lang="es-CO" dirty="0">
                <a:solidFill>
                  <a:schemeClr val="tx1"/>
                </a:solidFill>
              </a:rPr>
              <a:t>).</a:t>
            </a:r>
          </a:p>
          <a:p>
            <a:pPr marL="457200" lvl="1" indent="0">
              <a:buNone/>
            </a:pPr>
            <a:r>
              <a:rPr lang="es-CO" dirty="0">
                <a:solidFill>
                  <a:schemeClr val="tx1"/>
                </a:solidFill>
              </a:rPr>
              <a:t>c.- Crear cultura de innovación y mantener esperanza racional de desarrollo posible.</a:t>
            </a:r>
          </a:p>
          <a:p>
            <a:pPr marL="457200" lvl="1" indent="0">
              <a:buNone/>
            </a:pPr>
            <a:r>
              <a:rPr lang="es-CO" dirty="0">
                <a:solidFill>
                  <a:schemeClr val="tx1"/>
                </a:solidFill>
              </a:rPr>
              <a:t>d.- Obtener reconocimiento normativo por favorecidos de principios del sistema en todo ámbito, más allá de la salud (continuación de Doha)</a:t>
            </a:r>
          </a:p>
          <a:p>
            <a:pPr marL="457200" lvl="1" indent="0">
              <a:buNone/>
            </a:pPr>
            <a:endParaRPr lang="es-CO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CO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O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 </a:t>
            </a:r>
            <a:r>
              <a:rPr lang="es-CO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valóricamente</a:t>
            </a:r>
            <a:r>
              <a:rPr lang="es-CO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ASIPI ser neutral</a:t>
            </a:r>
            <a:r>
              <a:rPr lang="es-CO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008" y="118655"/>
            <a:ext cx="37242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36741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781</TotalTime>
  <Words>688</Words>
  <Application>Microsoft Macintosh PowerPoint</Application>
  <PresentationFormat>Panorámica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Sector</vt:lpstr>
      <vt:lpstr>Propiedad intelectual y Ética del Desarrollo</vt:lpstr>
      <vt:lpstr>I.- Introducción</vt:lpstr>
      <vt:lpstr>II.- Cuestión previa: el dilema ético-cognitivo actual</vt:lpstr>
      <vt:lpstr>III.- Ética de desarrollo como ética aplicada</vt:lpstr>
      <vt:lpstr>IV.- propiedad intelectual</vt:lpstr>
      <vt:lpstr>V.- Ética de desarrollo y sistema internacional de Propiedad Intelectual</vt:lpstr>
      <vt:lpstr>Presentación de PowerPoint</vt:lpstr>
      <vt:lpstr>¿Qué hacer?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 intelectual y Ética del Desarrollo</dc:title>
  <dc:creator>MARINEZ-AMENABAR</dc:creator>
  <cp:lastModifiedBy>Marcela Montañes</cp:lastModifiedBy>
  <cp:revision>77</cp:revision>
  <dcterms:created xsi:type="dcterms:W3CDTF">2020-11-12T22:22:35Z</dcterms:created>
  <dcterms:modified xsi:type="dcterms:W3CDTF">2020-12-01T03:23:40Z</dcterms:modified>
</cp:coreProperties>
</file>